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81" r:id="rId5"/>
    <p:sldId id="263" r:id="rId6"/>
    <p:sldId id="264" r:id="rId7"/>
    <p:sldId id="280" r:id="rId8"/>
    <p:sldId id="265" r:id="rId9"/>
    <p:sldId id="266" r:id="rId10"/>
    <p:sldId id="267" r:id="rId11"/>
    <p:sldId id="268" r:id="rId12"/>
    <p:sldId id="323" r:id="rId13"/>
    <p:sldId id="328" r:id="rId14"/>
    <p:sldId id="327" r:id="rId15"/>
    <p:sldId id="342" r:id="rId16"/>
    <p:sldId id="341" r:id="rId17"/>
    <p:sldId id="329" r:id="rId18"/>
    <p:sldId id="330" r:id="rId19"/>
    <p:sldId id="269" r:id="rId20"/>
    <p:sldId id="270" r:id="rId21"/>
    <p:sldId id="324" r:id="rId22"/>
    <p:sldId id="326" r:id="rId23"/>
    <p:sldId id="271" r:id="rId24"/>
    <p:sldId id="343" r:id="rId25"/>
    <p:sldId id="272" r:id="rId26"/>
    <p:sldId id="257" r:id="rId27"/>
    <p:sldId id="273" r:id="rId28"/>
    <p:sldId id="282" r:id="rId29"/>
    <p:sldId id="283" r:id="rId30"/>
    <p:sldId id="274" r:id="rId31"/>
    <p:sldId id="325" r:id="rId32"/>
    <p:sldId id="275" r:id="rId33"/>
    <p:sldId id="276" r:id="rId34"/>
    <p:sldId id="345" r:id="rId35"/>
    <p:sldId id="277" r:id="rId36"/>
    <p:sldId id="278" r:id="rId37"/>
    <p:sldId id="258" r:id="rId38"/>
    <p:sldId id="344" r:id="rId39"/>
    <p:sldId id="259" r:id="rId40"/>
    <p:sldId id="287" r:id="rId41"/>
    <p:sldId id="284" r:id="rId42"/>
    <p:sldId id="285" r:id="rId43"/>
    <p:sldId id="286" r:id="rId44"/>
    <p:sldId id="290" r:id="rId45"/>
    <p:sldId id="291" r:id="rId46"/>
    <p:sldId id="296" r:id="rId47"/>
    <p:sldId id="297" r:id="rId48"/>
    <p:sldId id="298" r:id="rId49"/>
    <p:sldId id="299" r:id="rId50"/>
    <p:sldId id="332" r:id="rId51"/>
    <p:sldId id="333" r:id="rId52"/>
    <p:sldId id="335" r:id="rId53"/>
    <p:sldId id="334" r:id="rId54"/>
    <p:sldId id="300" r:id="rId55"/>
    <p:sldId id="301" r:id="rId56"/>
    <p:sldId id="302" r:id="rId57"/>
    <p:sldId id="292" r:id="rId58"/>
    <p:sldId id="304" r:id="rId59"/>
    <p:sldId id="288" r:id="rId60"/>
    <p:sldId id="331" r:id="rId61"/>
    <p:sldId id="289" r:id="rId62"/>
    <p:sldId id="305" r:id="rId63"/>
    <p:sldId id="306" r:id="rId64"/>
    <p:sldId id="307" r:id="rId65"/>
    <p:sldId id="308" r:id="rId66"/>
    <p:sldId id="309" r:id="rId67"/>
    <p:sldId id="310" r:id="rId68"/>
    <p:sldId id="311" r:id="rId69"/>
    <p:sldId id="312" r:id="rId70"/>
    <p:sldId id="313" r:id="rId71"/>
    <p:sldId id="293" r:id="rId72"/>
    <p:sldId id="314" r:id="rId73"/>
    <p:sldId id="315" r:id="rId74"/>
    <p:sldId id="294" r:id="rId75"/>
    <p:sldId id="336" r:id="rId76"/>
    <p:sldId id="295" r:id="rId77"/>
    <p:sldId id="316" r:id="rId78"/>
    <p:sldId id="317" r:id="rId79"/>
    <p:sldId id="322" r:id="rId80"/>
    <p:sldId id="318" r:id="rId81"/>
    <p:sldId id="319" r:id="rId82"/>
    <p:sldId id="320" r:id="rId83"/>
    <p:sldId id="321" r:id="rId84"/>
    <p:sldId id="337" r:id="rId85"/>
    <p:sldId id="338" r:id="rId86"/>
    <p:sldId id="339"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B43FC0-5F37-48AE-88F0-29EC23588EDC}">
          <p14:sldIdLst>
            <p14:sldId id="256"/>
            <p14:sldId id="261"/>
            <p14:sldId id="262"/>
            <p14:sldId id="281"/>
            <p14:sldId id="263"/>
            <p14:sldId id="264"/>
            <p14:sldId id="280"/>
            <p14:sldId id="265"/>
            <p14:sldId id="266"/>
            <p14:sldId id="267"/>
            <p14:sldId id="268"/>
            <p14:sldId id="323"/>
            <p14:sldId id="328"/>
            <p14:sldId id="327"/>
            <p14:sldId id="342"/>
            <p14:sldId id="341"/>
            <p14:sldId id="329"/>
            <p14:sldId id="330"/>
            <p14:sldId id="269"/>
            <p14:sldId id="270"/>
            <p14:sldId id="324"/>
            <p14:sldId id="326"/>
            <p14:sldId id="271"/>
            <p14:sldId id="343"/>
            <p14:sldId id="272"/>
            <p14:sldId id="257"/>
            <p14:sldId id="273"/>
            <p14:sldId id="282"/>
            <p14:sldId id="283"/>
            <p14:sldId id="274"/>
            <p14:sldId id="325"/>
            <p14:sldId id="275"/>
            <p14:sldId id="276"/>
            <p14:sldId id="345"/>
            <p14:sldId id="277"/>
            <p14:sldId id="278"/>
            <p14:sldId id="258"/>
            <p14:sldId id="344"/>
            <p14:sldId id="259"/>
            <p14:sldId id="287"/>
            <p14:sldId id="284"/>
            <p14:sldId id="285"/>
            <p14:sldId id="286"/>
            <p14:sldId id="290"/>
            <p14:sldId id="291"/>
            <p14:sldId id="296"/>
            <p14:sldId id="297"/>
            <p14:sldId id="298"/>
            <p14:sldId id="299"/>
            <p14:sldId id="332"/>
            <p14:sldId id="333"/>
            <p14:sldId id="335"/>
            <p14:sldId id="334"/>
            <p14:sldId id="300"/>
            <p14:sldId id="301"/>
            <p14:sldId id="302"/>
            <p14:sldId id="292"/>
            <p14:sldId id="304"/>
            <p14:sldId id="288"/>
            <p14:sldId id="331"/>
            <p14:sldId id="289"/>
            <p14:sldId id="305"/>
            <p14:sldId id="306"/>
            <p14:sldId id="307"/>
            <p14:sldId id="308"/>
          </p14:sldIdLst>
        </p14:section>
        <p14:section name="Untitled Section" id="{4C3EDBCE-47F2-41FE-A488-F6F114326A47}">
          <p14:sldIdLst>
            <p14:sldId id="309"/>
            <p14:sldId id="310"/>
            <p14:sldId id="311"/>
            <p14:sldId id="312"/>
            <p14:sldId id="313"/>
            <p14:sldId id="293"/>
            <p14:sldId id="314"/>
            <p14:sldId id="315"/>
            <p14:sldId id="294"/>
            <p14:sldId id="336"/>
            <p14:sldId id="295"/>
            <p14:sldId id="316"/>
            <p14:sldId id="317"/>
            <p14:sldId id="322"/>
            <p14:sldId id="318"/>
            <p14:sldId id="319"/>
            <p14:sldId id="320"/>
            <p14:sldId id="321"/>
            <p14:sldId id="337"/>
            <p14:sldId id="338"/>
            <p14:sldId id="33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8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6A67D-87F4-2EF5-E772-38D52E1B62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71D8BD-49D5-D04E-378D-29ECF42907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076024-1081-B26F-C630-B450C4197732}"/>
              </a:ext>
            </a:extLst>
          </p:cNvPr>
          <p:cNvSpPr>
            <a:spLocks noGrp="1"/>
          </p:cNvSpPr>
          <p:nvPr>
            <p:ph type="dt" sz="half" idx="10"/>
          </p:nvPr>
        </p:nvSpPr>
        <p:spPr/>
        <p:txBody>
          <a:bodyPr/>
          <a:lstStyle/>
          <a:p>
            <a:fld id="{67956FA7-C315-42F3-8B34-C3CF853FAEEE}" type="datetimeFigureOut">
              <a:rPr lang="en-US" smtClean="0"/>
              <a:t>2023-01-27</a:t>
            </a:fld>
            <a:endParaRPr lang="en-US"/>
          </a:p>
        </p:txBody>
      </p:sp>
      <p:sp>
        <p:nvSpPr>
          <p:cNvPr id="5" name="Footer Placeholder 4">
            <a:extLst>
              <a:ext uri="{FF2B5EF4-FFF2-40B4-BE49-F238E27FC236}">
                <a16:creationId xmlns:a16="http://schemas.microsoft.com/office/drawing/2014/main" id="{F0C94A94-BFF3-6DCC-CAF2-E2D5E4B0D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DF0F7-C015-A5F1-608D-CFA9151CCA33}"/>
              </a:ext>
            </a:extLst>
          </p:cNvPr>
          <p:cNvSpPr>
            <a:spLocks noGrp="1"/>
          </p:cNvSpPr>
          <p:nvPr>
            <p:ph type="sldNum" sz="quarter" idx="12"/>
          </p:nvPr>
        </p:nvSpPr>
        <p:spPr/>
        <p:txBody>
          <a:bodyPr/>
          <a:lstStyle/>
          <a:p>
            <a:fld id="{C7C535CB-33E6-4003-9978-C5CE295A2AAE}" type="slidenum">
              <a:rPr lang="en-US" smtClean="0"/>
              <a:t>‹#›</a:t>
            </a:fld>
            <a:endParaRPr lang="en-US"/>
          </a:p>
        </p:txBody>
      </p:sp>
    </p:spTree>
    <p:extLst>
      <p:ext uri="{BB962C8B-B14F-4D97-AF65-F5344CB8AC3E}">
        <p14:creationId xmlns:p14="http://schemas.microsoft.com/office/powerpoint/2010/main" val="332255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FA3E-EAF9-FC1A-6C6F-967DED27DD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4EF620-AA0B-7FDE-BB13-37FE24CEA7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FD69C-7119-F164-85C9-0EA07706CF48}"/>
              </a:ext>
            </a:extLst>
          </p:cNvPr>
          <p:cNvSpPr>
            <a:spLocks noGrp="1"/>
          </p:cNvSpPr>
          <p:nvPr>
            <p:ph type="dt" sz="half" idx="10"/>
          </p:nvPr>
        </p:nvSpPr>
        <p:spPr/>
        <p:txBody>
          <a:bodyPr/>
          <a:lstStyle/>
          <a:p>
            <a:fld id="{67956FA7-C315-42F3-8B34-C3CF853FAEEE}" type="datetimeFigureOut">
              <a:rPr lang="en-US" smtClean="0"/>
              <a:t>2023-01-27</a:t>
            </a:fld>
            <a:endParaRPr lang="en-US"/>
          </a:p>
        </p:txBody>
      </p:sp>
      <p:sp>
        <p:nvSpPr>
          <p:cNvPr id="5" name="Footer Placeholder 4">
            <a:extLst>
              <a:ext uri="{FF2B5EF4-FFF2-40B4-BE49-F238E27FC236}">
                <a16:creationId xmlns:a16="http://schemas.microsoft.com/office/drawing/2014/main" id="{83E8082F-37D4-D8F1-1058-A560CBE608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967D60-94C8-F853-9116-B29BAD9E3620}"/>
              </a:ext>
            </a:extLst>
          </p:cNvPr>
          <p:cNvSpPr>
            <a:spLocks noGrp="1"/>
          </p:cNvSpPr>
          <p:nvPr>
            <p:ph type="sldNum" sz="quarter" idx="12"/>
          </p:nvPr>
        </p:nvSpPr>
        <p:spPr/>
        <p:txBody>
          <a:bodyPr/>
          <a:lstStyle/>
          <a:p>
            <a:fld id="{C7C535CB-33E6-4003-9978-C5CE295A2AAE}" type="slidenum">
              <a:rPr lang="en-US" smtClean="0"/>
              <a:t>‹#›</a:t>
            </a:fld>
            <a:endParaRPr lang="en-US"/>
          </a:p>
        </p:txBody>
      </p:sp>
    </p:spTree>
    <p:extLst>
      <p:ext uri="{BB962C8B-B14F-4D97-AF65-F5344CB8AC3E}">
        <p14:creationId xmlns:p14="http://schemas.microsoft.com/office/powerpoint/2010/main" val="412095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BF92F1-695B-C592-E7B0-578AC87493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B991B4-4A0C-7CDD-4BEF-E1F1CCFEC2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36EF6A-05D9-3CBA-6FFE-7934CBE8B579}"/>
              </a:ext>
            </a:extLst>
          </p:cNvPr>
          <p:cNvSpPr>
            <a:spLocks noGrp="1"/>
          </p:cNvSpPr>
          <p:nvPr>
            <p:ph type="dt" sz="half" idx="10"/>
          </p:nvPr>
        </p:nvSpPr>
        <p:spPr/>
        <p:txBody>
          <a:bodyPr/>
          <a:lstStyle/>
          <a:p>
            <a:fld id="{67956FA7-C315-42F3-8B34-C3CF853FAEEE}" type="datetimeFigureOut">
              <a:rPr lang="en-US" smtClean="0"/>
              <a:t>2023-01-27</a:t>
            </a:fld>
            <a:endParaRPr lang="en-US"/>
          </a:p>
        </p:txBody>
      </p:sp>
      <p:sp>
        <p:nvSpPr>
          <p:cNvPr id="5" name="Footer Placeholder 4">
            <a:extLst>
              <a:ext uri="{FF2B5EF4-FFF2-40B4-BE49-F238E27FC236}">
                <a16:creationId xmlns:a16="http://schemas.microsoft.com/office/drawing/2014/main" id="{0B9B758B-19C4-49E2-CD37-DA576FA30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81B33-D7BE-6D32-7128-3491D5BF2030}"/>
              </a:ext>
            </a:extLst>
          </p:cNvPr>
          <p:cNvSpPr>
            <a:spLocks noGrp="1"/>
          </p:cNvSpPr>
          <p:nvPr>
            <p:ph type="sldNum" sz="quarter" idx="12"/>
          </p:nvPr>
        </p:nvSpPr>
        <p:spPr/>
        <p:txBody>
          <a:bodyPr/>
          <a:lstStyle/>
          <a:p>
            <a:fld id="{C7C535CB-33E6-4003-9978-C5CE295A2AAE}" type="slidenum">
              <a:rPr lang="en-US" smtClean="0"/>
              <a:t>‹#›</a:t>
            </a:fld>
            <a:endParaRPr lang="en-US"/>
          </a:p>
        </p:txBody>
      </p:sp>
    </p:spTree>
    <p:extLst>
      <p:ext uri="{BB962C8B-B14F-4D97-AF65-F5344CB8AC3E}">
        <p14:creationId xmlns:p14="http://schemas.microsoft.com/office/powerpoint/2010/main" val="138364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A5A40-1F3D-8081-C4C7-8E130D3710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923022-A63F-F72E-8FD8-46425BA5EB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2227E5-647B-23FA-CB8E-206FDD37731A}"/>
              </a:ext>
            </a:extLst>
          </p:cNvPr>
          <p:cNvSpPr>
            <a:spLocks noGrp="1"/>
          </p:cNvSpPr>
          <p:nvPr>
            <p:ph type="dt" sz="half" idx="10"/>
          </p:nvPr>
        </p:nvSpPr>
        <p:spPr/>
        <p:txBody>
          <a:bodyPr/>
          <a:lstStyle/>
          <a:p>
            <a:fld id="{67956FA7-C315-42F3-8B34-C3CF853FAEEE}" type="datetimeFigureOut">
              <a:rPr lang="en-US" smtClean="0"/>
              <a:t>2023-01-27</a:t>
            </a:fld>
            <a:endParaRPr lang="en-US"/>
          </a:p>
        </p:txBody>
      </p:sp>
      <p:sp>
        <p:nvSpPr>
          <p:cNvPr id="5" name="Footer Placeholder 4">
            <a:extLst>
              <a:ext uri="{FF2B5EF4-FFF2-40B4-BE49-F238E27FC236}">
                <a16:creationId xmlns:a16="http://schemas.microsoft.com/office/drawing/2014/main" id="{3123704E-37D4-8387-432A-56184F46D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7A3CEB-79C2-EF4D-BC35-23A42A70C880}"/>
              </a:ext>
            </a:extLst>
          </p:cNvPr>
          <p:cNvSpPr>
            <a:spLocks noGrp="1"/>
          </p:cNvSpPr>
          <p:nvPr>
            <p:ph type="sldNum" sz="quarter" idx="12"/>
          </p:nvPr>
        </p:nvSpPr>
        <p:spPr/>
        <p:txBody>
          <a:bodyPr/>
          <a:lstStyle/>
          <a:p>
            <a:fld id="{C7C535CB-33E6-4003-9978-C5CE295A2AAE}" type="slidenum">
              <a:rPr lang="en-US" smtClean="0"/>
              <a:t>‹#›</a:t>
            </a:fld>
            <a:endParaRPr lang="en-US"/>
          </a:p>
        </p:txBody>
      </p:sp>
    </p:spTree>
    <p:extLst>
      <p:ext uri="{BB962C8B-B14F-4D97-AF65-F5344CB8AC3E}">
        <p14:creationId xmlns:p14="http://schemas.microsoft.com/office/powerpoint/2010/main" val="1494219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B55A-1580-05D6-6A30-490B5F2DC6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EE07DC-750F-8FD8-D4FC-95F0EA705D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3E4AD8-9B1C-0687-5095-454305DAD12A}"/>
              </a:ext>
            </a:extLst>
          </p:cNvPr>
          <p:cNvSpPr>
            <a:spLocks noGrp="1"/>
          </p:cNvSpPr>
          <p:nvPr>
            <p:ph type="dt" sz="half" idx="10"/>
          </p:nvPr>
        </p:nvSpPr>
        <p:spPr/>
        <p:txBody>
          <a:bodyPr/>
          <a:lstStyle/>
          <a:p>
            <a:fld id="{67956FA7-C315-42F3-8B34-C3CF853FAEEE}" type="datetimeFigureOut">
              <a:rPr lang="en-US" smtClean="0"/>
              <a:t>2023-01-27</a:t>
            </a:fld>
            <a:endParaRPr lang="en-US"/>
          </a:p>
        </p:txBody>
      </p:sp>
      <p:sp>
        <p:nvSpPr>
          <p:cNvPr id="5" name="Footer Placeholder 4">
            <a:extLst>
              <a:ext uri="{FF2B5EF4-FFF2-40B4-BE49-F238E27FC236}">
                <a16:creationId xmlns:a16="http://schemas.microsoft.com/office/drawing/2014/main" id="{0428A6BA-D388-3CAD-5C61-B091F8C6C0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BDF2F-57B7-F5F8-D917-8D7D9DF8D981}"/>
              </a:ext>
            </a:extLst>
          </p:cNvPr>
          <p:cNvSpPr>
            <a:spLocks noGrp="1"/>
          </p:cNvSpPr>
          <p:nvPr>
            <p:ph type="sldNum" sz="quarter" idx="12"/>
          </p:nvPr>
        </p:nvSpPr>
        <p:spPr/>
        <p:txBody>
          <a:bodyPr/>
          <a:lstStyle/>
          <a:p>
            <a:fld id="{C7C535CB-33E6-4003-9978-C5CE295A2AAE}" type="slidenum">
              <a:rPr lang="en-US" smtClean="0"/>
              <a:t>‹#›</a:t>
            </a:fld>
            <a:endParaRPr lang="en-US"/>
          </a:p>
        </p:txBody>
      </p:sp>
    </p:spTree>
    <p:extLst>
      <p:ext uri="{BB962C8B-B14F-4D97-AF65-F5344CB8AC3E}">
        <p14:creationId xmlns:p14="http://schemas.microsoft.com/office/powerpoint/2010/main" val="4198694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3A8E2-B471-9BD9-0913-56C8DF2FEE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5D628D-DD12-8F46-D635-8FA73400A2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CC6699-CDF3-0651-57AF-9AF9F75912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2C3AD-43B0-1D45-1DC8-9DFF9A5D3E3A}"/>
              </a:ext>
            </a:extLst>
          </p:cNvPr>
          <p:cNvSpPr>
            <a:spLocks noGrp="1"/>
          </p:cNvSpPr>
          <p:nvPr>
            <p:ph type="dt" sz="half" idx="10"/>
          </p:nvPr>
        </p:nvSpPr>
        <p:spPr/>
        <p:txBody>
          <a:bodyPr/>
          <a:lstStyle/>
          <a:p>
            <a:fld id="{67956FA7-C315-42F3-8B34-C3CF853FAEEE}" type="datetimeFigureOut">
              <a:rPr lang="en-US" smtClean="0"/>
              <a:t>2023-01-27</a:t>
            </a:fld>
            <a:endParaRPr lang="en-US"/>
          </a:p>
        </p:txBody>
      </p:sp>
      <p:sp>
        <p:nvSpPr>
          <p:cNvPr id="6" name="Footer Placeholder 5">
            <a:extLst>
              <a:ext uri="{FF2B5EF4-FFF2-40B4-BE49-F238E27FC236}">
                <a16:creationId xmlns:a16="http://schemas.microsoft.com/office/drawing/2014/main" id="{0DB4F03B-2FC4-57FB-4609-2531C4433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261F11-FD7A-3240-2003-9955B11157E8}"/>
              </a:ext>
            </a:extLst>
          </p:cNvPr>
          <p:cNvSpPr>
            <a:spLocks noGrp="1"/>
          </p:cNvSpPr>
          <p:nvPr>
            <p:ph type="sldNum" sz="quarter" idx="12"/>
          </p:nvPr>
        </p:nvSpPr>
        <p:spPr/>
        <p:txBody>
          <a:bodyPr/>
          <a:lstStyle/>
          <a:p>
            <a:fld id="{C7C535CB-33E6-4003-9978-C5CE295A2AAE}" type="slidenum">
              <a:rPr lang="en-US" smtClean="0"/>
              <a:t>‹#›</a:t>
            </a:fld>
            <a:endParaRPr lang="en-US"/>
          </a:p>
        </p:txBody>
      </p:sp>
    </p:spTree>
    <p:extLst>
      <p:ext uri="{BB962C8B-B14F-4D97-AF65-F5344CB8AC3E}">
        <p14:creationId xmlns:p14="http://schemas.microsoft.com/office/powerpoint/2010/main" val="104646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AB93-0C81-C3D6-3073-CC30ACEAEB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6DD011-61C0-23E5-5856-841D757CF4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F90446-AF94-9479-3EC3-88AC4CD9AD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3F58FC-85E9-1EE6-6A4D-546634DAF3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3EFD55-5019-05CC-B0C1-75E196580C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51643-5D08-73A9-C1CE-C96A48BCC887}"/>
              </a:ext>
            </a:extLst>
          </p:cNvPr>
          <p:cNvSpPr>
            <a:spLocks noGrp="1"/>
          </p:cNvSpPr>
          <p:nvPr>
            <p:ph type="dt" sz="half" idx="10"/>
          </p:nvPr>
        </p:nvSpPr>
        <p:spPr/>
        <p:txBody>
          <a:bodyPr/>
          <a:lstStyle/>
          <a:p>
            <a:fld id="{67956FA7-C315-42F3-8B34-C3CF853FAEEE}" type="datetimeFigureOut">
              <a:rPr lang="en-US" smtClean="0"/>
              <a:t>2023-01-27</a:t>
            </a:fld>
            <a:endParaRPr lang="en-US"/>
          </a:p>
        </p:txBody>
      </p:sp>
      <p:sp>
        <p:nvSpPr>
          <p:cNvPr id="8" name="Footer Placeholder 7">
            <a:extLst>
              <a:ext uri="{FF2B5EF4-FFF2-40B4-BE49-F238E27FC236}">
                <a16:creationId xmlns:a16="http://schemas.microsoft.com/office/drawing/2014/main" id="{BA0FDBD3-2CE8-C75B-1C01-BA53B0796A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2C413C-E2A6-3951-EC39-490C4C7C5F50}"/>
              </a:ext>
            </a:extLst>
          </p:cNvPr>
          <p:cNvSpPr>
            <a:spLocks noGrp="1"/>
          </p:cNvSpPr>
          <p:nvPr>
            <p:ph type="sldNum" sz="quarter" idx="12"/>
          </p:nvPr>
        </p:nvSpPr>
        <p:spPr/>
        <p:txBody>
          <a:bodyPr/>
          <a:lstStyle/>
          <a:p>
            <a:fld id="{C7C535CB-33E6-4003-9978-C5CE295A2AAE}" type="slidenum">
              <a:rPr lang="en-US" smtClean="0"/>
              <a:t>‹#›</a:t>
            </a:fld>
            <a:endParaRPr lang="en-US"/>
          </a:p>
        </p:txBody>
      </p:sp>
    </p:spTree>
    <p:extLst>
      <p:ext uri="{BB962C8B-B14F-4D97-AF65-F5344CB8AC3E}">
        <p14:creationId xmlns:p14="http://schemas.microsoft.com/office/powerpoint/2010/main" val="733248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7F15-CC8A-B6C7-91FC-E308F51CEB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E8B609-710B-9F3B-3B51-BA3D9A704B63}"/>
              </a:ext>
            </a:extLst>
          </p:cNvPr>
          <p:cNvSpPr>
            <a:spLocks noGrp="1"/>
          </p:cNvSpPr>
          <p:nvPr>
            <p:ph type="dt" sz="half" idx="10"/>
          </p:nvPr>
        </p:nvSpPr>
        <p:spPr/>
        <p:txBody>
          <a:bodyPr/>
          <a:lstStyle/>
          <a:p>
            <a:fld id="{67956FA7-C315-42F3-8B34-C3CF853FAEEE}" type="datetimeFigureOut">
              <a:rPr lang="en-US" smtClean="0"/>
              <a:t>2023-01-27</a:t>
            </a:fld>
            <a:endParaRPr lang="en-US"/>
          </a:p>
        </p:txBody>
      </p:sp>
      <p:sp>
        <p:nvSpPr>
          <p:cNvPr id="4" name="Footer Placeholder 3">
            <a:extLst>
              <a:ext uri="{FF2B5EF4-FFF2-40B4-BE49-F238E27FC236}">
                <a16:creationId xmlns:a16="http://schemas.microsoft.com/office/drawing/2014/main" id="{DD0994D3-7835-A92D-62A1-7E5E866435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AFCD70-53E2-7741-94C0-26DC5FC94123}"/>
              </a:ext>
            </a:extLst>
          </p:cNvPr>
          <p:cNvSpPr>
            <a:spLocks noGrp="1"/>
          </p:cNvSpPr>
          <p:nvPr>
            <p:ph type="sldNum" sz="quarter" idx="12"/>
          </p:nvPr>
        </p:nvSpPr>
        <p:spPr/>
        <p:txBody>
          <a:bodyPr/>
          <a:lstStyle/>
          <a:p>
            <a:fld id="{C7C535CB-33E6-4003-9978-C5CE295A2AAE}" type="slidenum">
              <a:rPr lang="en-US" smtClean="0"/>
              <a:t>‹#›</a:t>
            </a:fld>
            <a:endParaRPr lang="en-US"/>
          </a:p>
        </p:txBody>
      </p:sp>
    </p:spTree>
    <p:extLst>
      <p:ext uri="{BB962C8B-B14F-4D97-AF65-F5344CB8AC3E}">
        <p14:creationId xmlns:p14="http://schemas.microsoft.com/office/powerpoint/2010/main" val="1371256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AAC00B-C06A-ABB2-C9FA-75FF91F7CD46}"/>
              </a:ext>
            </a:extLst>
          </p:cNvPr>
          <p:cNvSpPr>
            <a:spLocks noGrp="1"/>
          </p:cNvSpPr>
          <p:nvPr>
            <p:ph type="dt" sz="half" idx="10"/>
          </p:nvPr>
        </p:nvSpPr>
        <p:spPr/>
        <p:txBody>
          <a:bodyPr/>
          <a:lstStyle/>
          <a:p>
            <a:fld id="{67956FA7-C315-42F3-8B34-C3CF853FAEEE}" type="datetimeFigureOut">
              <a:rPr lang="en-US" smtClean="0"/>
              <a:t>2023-01-27</a:t>
            </a:fld>
            <a:endParaRPr lang="en-US"/>
          </a:p>
        </p:txBody>
      </p:sp>
      <p:sp>
        <p:nvSpPr>
          <p:cNvPr id="3" name="Footer Placeholder 2">
            <a:extLst>
              <a:ext uri="{FF2B5EF4-FFF2-40B4-BE49-F238E27FC236}">
                <a16:creationId xmlns:a16="http://schemas.microsoft.com/office/drawing/2014/main" id="{5AA236A7-81C6-2941-D55D-CFFA36AD90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C465BC-ED82-C141-38FA-7109F2BBC5BD}"/>
              </a:ext>
            </a:extLst>
          </p:cNvPr>
          <p:cNvSpPr>
            <a:spLocks noGrp="1"/>
          </p:cNvSpPr>
          <p:nvPr>
            <p:ph type="sldNum" sz="quarter" idx="12"/>
          </p:nvPr>
        </p:nvSpPr>
        <p:spPr/>
        <p:txBody>
          <a:bodyPr/>
          <a:lstStyle/>
          <a:p>
            <a:fld id="{C7C535CB-33E6-4003-9978-C5CE295A2AAE}" type="slidenum">
              <a:rPr lang="en-US" smtClean="0"/>
              <a:t>‹#›</a:t>
            </a:fld>
            <a:endParaRPr lang="en-US"/>
          </a:p>
        </p:txBody>
      </p:sp>
    </p:spTree>
    <p:extLst>
      <p:ext uri="{BB962C8B-B14F-4D97-AF65-F5344CB8AC3E}">
        <p14:creationId xmlns:p14="http://schemas.microsoft.com/office/powerpoint/2010/main" val="20750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A3DDE-0A82-A41B-98A1-94501475E8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1A6B7D-387B-AF03-2AA8-AEA5233BF7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4151E2-929A-35E0-AF17-0BFC2D0CB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9DB0E2-0D4A-FBEA-4D31-545CB37FD22E}"/>
              </a:ext>
            </a:extLst>
          </p:cNvPr>
          <p:cNvSpPr>
            <a:spLocks noGrp="1"/>
          </p:cNvSpPr>
          <p:nvPr>
            <p:ph type="dt" sz="half" idx="10"/>
          </p:nvPr>
        </p:nvSpPr>
        <p:spPr/>
        <p:txBody>
          <a:bodyPr/>
          <a:lstStyle/>
          <a:p>
            <a:fld id="{67956FA7-C315-42F3-8B34-C3CF853FAEEE}" type="datetimeFigureOut">
              <a:rPr lang="en-US" smtClean="0"/>
              <a:t>2023-01-27</a:t>
            </a:fld>
            <a:endParaRPr lang="en-US"/>
          </a:p>
        </p:txBody>
      </p:sp>
      <p:sp>
        <p:nvSpPr>
          <p:cNvPr id="6" name="Footer Placeholder 5">
            <a:extLst>
              <a:ext uri="{FF2B5EF4-FFF2-40B4-BE49-F238E27FC236}">
                <a16:creationId xmlns:a16="http://schemas.microsoft.com/office/drawing/2014/main" id="{D6426489-8B28-7E9A-D518-73D7590003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5AB355-A9DC-82A3-2F10-D916D37189BA}"/>
              </a:ext>
            </a:extLst>
          </p:cNvPr>
          <p:cNvSpPr>
            <a:spLocks noGrp="1"/>
          </p:cNvSpPr>
          <p:nvPr>
            <p:ph type="sldNum" sz="quarter" idx="12"/>
          </p:nvPr>
        </p:nvSpPr>
        <p:spPr/>
        <p:txBody>
          <a:bodyPr/>
          <a:lstStyle/>
          <a:p>
            <a:fld id="{C7C535CB-33E6-4003-9978-C5CE295A2AAE}" type="slidenum">
              <a:rPr lang="en-US" smtClean="0"/>
              <a:t>‹#›</a:t>
            </a:fld>
            <a:endParaRPr lang="en-US"/>
          </a:p>
        </p:txBody>
      </p:sp>
    </p:spTree>
    <p:extLst>
      <p:ext uri="{BB962C8B-B14F-4D97-AF65-F5344CB8AC3E}">
        <p14:creationId xmlns:p14="http://schemas.microsoft.com/office/powerpoint/2010/main" val="170505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31A65-1E28-D9F5-CD0A-B26F017158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F23BB8-F04B-BE23-205E-318A4AA7EE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3C83C1-2E2D-26C2-3437-E22C3F61FC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316A81-B926-F587-8D40-424762F35639}"/>
              </a:ext>
            </a:extLst>
          </p:cNvPr>
          <p:cNvSpPr>
            <a:spLocks noGrp="1"/>
          </p:cNvSpPr>
          <p:nvPr>
            <p:ph type="dt" sz="half" idx="10"/>
          </p:nvPr>
        </p:nvSpPr>
        <p:spPr/>
        <p:txBody>
          <a:bodyPr/>
          <a:lstStyle/>
          <a:p>
            <a:fld id="{67956FA7-C315-42F3-8B34-C3CF853FAEEE}" type="datetimeFigureOut">
              <a:rPr lang="en-US" smtClean="0"/>
              <a:t>2023-01-27</a:t>
            </a:fld>
            <a:endParaRPr lang="en-US"/>
          </a:p>
        </p:txBody>
      </p:sp>
      <p:sp>
        <p:nvSpPr>
          <p:cNvPr id="6" name="Footer Placeholder 5">
            <a:extLst>
              <a:ext uri="{FF2B5EF4-FFF2-40B4-BE49-F238E27FC236}">
                <a16:creationId xmlns:a16="http://schemas.microsoft.com/office/drawing/2014/main" id="{CF671B0B-B1C3-15EA-0688-D6825EF300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3DB087-8C4F-D8DC-FE7F-2299D51A2A8F}"/>
              </a:ext>
            </a:extLst>
          </p:cNvPr>
          <p:cNvSpPr>
            <a:spLocks noGrp="1"/>
          </p:cNvSpPr>
          <p:nvPr>
            <p:ph type="sldNum" sz="quarter" idx="12"/>
          </p:nvPr>
        </p:nvSpPr>
        <p:spPr/>
        <p:txBody>
          <a:bodyPr/>
          <a:lstStyle/>
          <a:p>
            <a:fld id="{C7C535CB-33E6-4003-9978-C5CE295A2AAE}" type="slidenum">
              <a:rPr lang="en-US" smtClean="0"/>
              <a:t>‹#›</a:t>
            </a:fld>
            <a:endParaRPr lang="en-US"/>
          </a:p>
        </p:txBody>
      </p:sp>
    </p:spTree>
    <p:extLst>
      <p:ext uri="{BB962C8B-B14F-4D97-AF65-F5344CB8AC3E}">
        <p14:creationId xmlns:p14="http://schemas.microsoft.com/office/powerpoint/2010/main" val="396505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7FE900-23FE-068D-A21A-1D165CAED7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199CDC-CC71-11FE-C809-DEF6C52FE9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B22A5E-56C3-CFF7-8954-BEAD635F2C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56FA7-C315-42F3-8B34-C3CF853FAEEE}" type="datetimeFigureOut">
              <a:rPr lang="en-US" smtClean="0"/>
              <a:t>2023-01-27</a:t>
            </a:fld>
            <a:endParaRPr lang="en-US"/>
          </a:p>
        </p:txBody>
      </p:sp>
      <p:sp>
        <p:nvSpPr>
          <p:cNvPr id="5" name="Footer Placeholder 4">
            <a:extLst>
              <a:ext uri="{FF2B5EF4-FFF2-40B4-BE49-F238E27FC236}">
                <a16:creationId xmlns:a16="http://schemas.microsoft.com/office/drawing/2014/main" id="{1B79D2D9-CA82-544D-44FF-69CFB5392D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9DD567-D4EB-5307-7775-A1464507F4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535CB-33E6-4003-9978-C5CE295A2AAE}" type="slidenum">
              <a:rPr lang="en-US" smtClean="0"/>
              <a:t>‹#›</a:t>
            </a:fld>
            <a:endParaRPr lang="en-US"/>
          </a:p>
        </p:txBody>
      </p:sp>
    </p:spTree>
    <p:extLst>
      <p:ext uri="{BB962C8B-B14F-4D97-AF65-F5344CB8AC3E}">
        <p14:creationId xmlns:p14="http://schemas.microsoft.com/office/powerpoint/2010/main" val="3926026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radiopaedia.org/articles/doppler-shift?lang=us"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radiopaedia.org/articles/aliasing-phenomenon-ultrasound?lang=us" TargetMode="External"/><Relationship Id="rId2" Type="http://schemas.openxmlformats.org/officeDocument/2006/relationships/hyperlink" Target="https://radiopaedia.org/articles/pulse-repetition-frequency?lang=u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radiopaedia.org/articles/doppler-shift?lang=u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51F2-8D44-BE1F-521F-3D82C83F1D16}"/>
              </a:ext>
            </a:extLst>
          </p:cNvPr>
          <p:cNvSpPr>
            <a:spLocks noGrp="1"/>
          </p:cNvSpPr>
          <p:nvPr>
            <p:ph type="ctrTitle"/>
          </p:nvPr>
        </p:nvSpPr>
        <p:spPr/>
        <p:txBody>
          <a:bodyPr/>
          <a:lstStyle/>
          <a:p>
            <a:r>
              <a:rPr lang="en-US" b="1" dirty="0"/>
              <a:t>Operation manual (2)</a:t>
            </a:r>
            <a:endParaRPr lang="en-US" dirty="0"/>
          </a:p>
        </p:txBody>
      </p:sp>
      <p:sp>
        <p:nvSpPr>
          <p:cNvPr id="3" name="Subtitle 2">
            <a:extLst>
              <a:ext uri="{FF2B5EF4-FFF2-40B4-BE49-F238E27FC236}">
                <a16:creationId xmlns:a16="http://schemas.microsoft.com/office/drawing/2014/main" id="{B9BD909D-E03A-8160-219D-38B0FAF05460}"/>
              </a:ext>
            </a:extLst>
          </p:cNvPr>
          <p:cNvSpPr>
            <a:spLocks noGrp="1"/>
          </p:cNvSpPr>
          <p:nvPr>
            <p:ph type="subTitle" idx="1"/>
          </p:nvPr>
        </p:nvSpPr>
        <p:spPr/>
        <p:txBody>
          <a:bodyPr/>
          <a:lstStyle/>
          <a:p>
            <a:r>
              <a:rPr lang="en-US" dirty="0"/>
              <a:t>Dr </a:t>
            </a:r>
            <a:r>
              <a:rPr lang="en-US" dirty="0" err="1"/>
              <a:t>Arash</a:t>
            </a:r>
            <a:r>
              <a:rPr lang="en-US" dirty="0"/>
              <a:t> </a:t>
            </a:r>
            <a:r>
              <a:rPr lang="en-US" dirty="0" err="1"/>
              <a:t>kazemi</a:t>
            </a:r>
            <a:r>
              <a:rPr lang="en-US" dirty="0"/>
              <a:t> </a:t>
            </a:r>
            <a:r>
              <a:rPr lang="en-US" dirty="0" err="1"/>
              <a:t>veisari</a:t>
            </a:r>
            <a:r>
              <a:rPr lang="en-US" dirty="0"/>
              <a:t> </a:t>
            </a:r>
          </a:p>
          <a:p>
            <a:r>
              <a:rPr lang="en-US" dirty="0"/>
              <a:t>EUS fellow</a:t>
            </a:r>
          </a:p>
        </p:txBody>
      </p:sp>
    </p:spTree>
    <p:extLst>
      <p:ext uri="{BB962C8B-B14F-4D97-AF65-F5344CB8AC3E}">
        <p14:creationId xmlns:p14="http://schemas.microsoft.com/office/powerpoint/2010/main" val="3553036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3C3AE-0519-A20E-73D5-03893B542897}"/>
              </a:ext>
            </a:extLst>
          </p:cNvPr>
          <p:cNvSpPr>
            <a:spLocks noGrp="1"/>
          </p:cNvSpPr>
          <p:nvPr>
            <p:ph type="title"/>
          </p:nvPr>
        </p:nvSpPr>
        <p:spPr/>
        <p:txBody>
          <a:bodyPr/>
          <a:lstStyle/>
          <a:p>
            <a:r>
              <a:rPr lang="en-US" b="1" i="0" dirty="0">
                <a:solidFill>
                  <a:srgbClr val="000000"/>
                </a:solidFill>
                <a:effectLst/>
                <a:latin typeface="Segoe UI" panose="020B0502040204020203" pitchFamily="34" charset="0"/>
              </a:rPr>
              <a:t>Pulsed-Wave Doppler</a:t>
            </a:r>
            <a:br>
              <a:rPr lang="en-US" b="1" i="0" dirty="0">
                <a:solidFill>
                  <a:srgbClr val="000000"/>
                </a:solidFill>
                <a:effectLst/>
                <a:latin typeface="Segoe UI" panose="020B0502040204020203" pitchFamily="34" charset="0"/>
              </a:rPr>
            </a:br>
            <a:endParaRPr lang="en-US" b="1" dirty="0"/>
          </a:p>
        </p:txBody>
      </p:sp>
      <p:sp>
        <p:nvSpPr>
          <p:cNvPr id="3" name="Content Placeholder 2">
            <a:extLst>
              <a:ext uri="{FF2B5EF4-FFF2-40B4-BE49-F238E27FC236}">
                <a16:creationId xmlns:a16="http://schemas.microsoft.com/office/drawing/2014/main" id="{8F31D645-A3E2-C4E2-6976-47CA013F6615}"/>
              </a:ext>
            </a:extLst>
          </p:cNvPr>
          <p:cNvSpPr>
            <a:spLocks noGrp="1"/>
          </p:cNvSpPr>
          <p:nvPr>
            <p:ph idx="1"/>
          </p:nvPr>
        </p:nvSpPr>
        <p:spPr/>
        <p:txBody>
          <a:bodyPr/>
          <a:lstStyle/>
          <a:p>
            <a:pPr>
              <a:lnSpc>
                <a:spcPct val="150000"/>
              </a:lnSpc>
            </a:pPr>
            <a:r>
              <a:rPr lang="en-US" b="1" i="0" dirty="0">
                <a:solidFill>
                  <a:srgbClr val="000000"/>
                </a:solidFill>
                <a:effectLst/>
                <a:latin typeface="Segoe UI" panose="020B0502040204020203" pitchFamily="34" charset="0"/>
              </a:rPr>
              <a:t>Pulsed-wave Doppler was developed to </a:t>
            </a:r>
            <a:r>
              <a:rPr lang="en-US" b="1" i="0" u="sng" dirty="0">
                <a:solidFill>
                  <a:srgbClr val="000000"/>
                </a:solidFill>
                <a:effectLst/>
                <a:latin typeface="Segoe UI" panose="020B0502040204020203" pitchFamily="34" charset="0"/>
              </a:rPr>
              <a:t>obtain depth information regarding </a:t>
            </a:r>
            <a:r>
              <a:rPr lang="en-US" b="1" i="0" dirty="0">
                <a:solidFill>
                  <a:srgbClr val="000000"/>
                </a:solidFill>
                <a:effectLst/>
                <a:latin typeface="Segoe UI" panose="020B0502040204020203" pitchFamily="34" charset="0"/>
              </a:rPr>
              <a:t>the </a:t>
            </a:r>
            <a:r>
              <a:rPr lang="en-US" b="1" i="1" u="sng" dirty="0">
                <a:solidFill>
                  <a:srgbClr val="000000"/>
                </a:solidFill>
                <a:effectLst/>
                <a:latin typeface="Segoe UI" panose="020B0502040204020203" pitchFamily="34" charset="0"/>
              </a:rPr>
              <a:t>location of the motion causing the Doppler shift.</a:t>
            </a:r>
            <a:endParaRPr lang="en-US" b="1" i="1" u="sng" dirty="0"/>
          </a:p>
        </p:txBody>
      </p:sp>
    </p:spTree>
    <p:extLst>
      <p:ext uri="{BB962C8B-B14F-4D97-AF65-F5344CB8AC3E}">
        <p14:creationId xmlns:p14="http://schemas.microsoft.com/office/powerpoint/2010/main" val="2189876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DD51-7861-3830-EBDF-05F5BCF8A2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5D60C43-641C-5757-281B-50C057A1117D}"/>
              </a:ext>
            </a:extLst>
          </p:cNvPr>
          <p:cNvSpPr>
            <a:spLocks noGrp="1"/>
          </p:cNvSpPr>
          <p:nvPr>
            <p:ph idx="1"/>
          </p:nvPr>
        </p:nvSpPr>
        <p:spPr/>
        <p:txBody>
          <a:bodyPr/>
          <a:lstStyle/>
          <a:p>
            <a:pPr>
              <a:lnSpc>
                <a:spcPct val="150000"/>
              </a:lnSpc>
            </a:pPr>
            <a:r>
              <a:rPr lang="en-US" b="1" i="0" dirty="0">
                <a:solidFill>
                  <a:srgbClr val="000000"/>
                </a:solidFill>
                <a:effectLst/>
                <a:latin typeface="Segoe UI" panose="020B0502040204020203" pitchFamily="34" charset="0"/>
              </a:rPr>
              <a:t>The output from pulsed-wave Doppler is usually in the form of an </a:t>
            </a:r>
            <a:r>
              <a:rPr lang="en-US" b="1" i="1" u="sng" dirty="0">
                <a:solidFill>
                  <a:srgbClr val="000000"/>
                </a:solidFill>
                <a:effectLst/>
                <a:latin typeface="Segoe UI" panose="020B0502040204020203" pitchFamily="34" charset="0"/>
              </a:rPr>
              <a:t>audible signal</a:t>
            </a:r>
            <a:r>
              <a:rPr lang="en-US" b="1" i="0" dirty="0">
                <a:solidFill>
                  <a:srgbClr val="000000"/>
                </a:solidFill>
                <a:effectLst/>
                <a:latin typeface="Segoe UI" panose="020B0502040204020203" pitchFamily="34" charset="0"/>
              </a:rPr>
              <a:t>. The combination of pulsed-wave Doppler with B-mode imaging, termed </a:t>
            </a:r>
            <a:r>
              <a:rPr lang="en-US" b="1" i="1" dirty="0">
                <a:solidFill>
                  <a:srgbClr val="000000"/>
                </a:solidFill>
                <a:effectLst/>
                <a:latin typeface="Segoe UI" panose="020B0502040204020203" pitchFamily="34" charset="0"/>
              </a:rPr>
              <a:t>duplex scanning, </a:t>
            </a:r>
            <a:r>
              <a:rPr lang="en-US" b="1" i="0" dirty="0">
                <a:solidFill>
                  <a:srgbClr val="000000"/>
                </a:solidFill>
                <a:effectLst/>
                <a:latin typeface="Segoe UI" panose="020B0502040204020203" pitchFamily="34" charset="0"/>
              </a:rPr>
              <a:t>allows the operator </a:t>
            </a:r>
            <a:r>
              <a:rPr lang="en-US" b="1" i="1" u="sng" dirty="0">
                <a:solidFill>
                  <a:srgbClr val="000000"/>
                </a:solidFill>
                <a:effectLst/>
                <a:latin typeface="Segoe UI" panose="020B0502040204020203" pitchFamily="34" charset="0"/>
              </a:rPr>
              <a:t>to interrogate a specific location</a:t>
            </a:r>
            <a:r>
              <a:rPr lang="en-US" b="1" i="0" dirty="0">
                <a:solidFill>
                  <a:srgbClr val="000000"/>
                </a:solidFill>
                <a:effectLst/>
                <a:latin typeface="Segoe UI" panose="020B0502040204020203" pitchFamily="34" charset="0"/>
              </a:rPr>
              <a:t> within a B-mode image.</a:t>
            </a:r>
            <a:endParaRPr lang="en-US" b="1" dirty="0"/>
          </a:p>
        </p:txBody>
      </p:sp>
    </p:spTree>
    <p:extLst>
      <p:ext uri="{BB962C8B-B14F-4D97-AF65-F5344CB8AC3E}">
        <p14:creationId xmlns:p14="http://schemas.microsoft.com/office/powerpoint/2010/main" val="84730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4406A-5186-0D02-A530-5157EA55FFE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9311907-F352-3509-482C-34EFC68BA9DB}"/>
              </a:ext>
            </a:extLst>
          </p:cNvPr>
          <p:cNvPicPr>
            <a:picLocks noGrp="1" noChangeAspect="1"/>
          </p:cNvPicPr>
          <p:nvPr>
            <p:ph idx="1"/>
          </p:nvPr>
        </p:nvPicPr>
        <p:blipFill>
          <a:blip r:embed="rId2"/>
          <a:stretch>
            <a:fillRect/>
          </a:stretch>
        </p:blipFill>
        <p:spPr>
          <a:xfrm>
            <a:off x="2599363" y="1825625"/>
            <a:ext cx="7623424" cy="4667250"/>
          </a:xfrm>
        </p:spPr>
      </p:pic>
    </p:spTree>
    <p:extLst>
      <p:ext uri="{BB962C8B-B14F-4D97-AF65-F5344CB8AC3E}">
        <p14:creationId xmlns:p14="http://schemas.microsoft.com/office/powerpoint/2010/main" val="643545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1979E-CB77-B918-16D7-D649926C8503}"/>
              </a:ext>
            </a:extLst>
          </p:cNvPr>
          <p:cNvSpPr>
            <a:spLocks noGrp="1"/>
          </p:cNvSpPr>
          <p:nvPr>
            <p:ph type="title"/>
          </p:nvPr>
        </p:nvSpPr>
        <p:spPr/>
        <p:txBody>
          <a:bodyPr/>
          <a:lstStyle/>
          <a:p>
            <a:r>
              <a:rPr lang="en-US" b="1" i="0" dirty="0">
                <a:solidFill>
                  <a:srgbClr val="000000"/>
                </a:solidFill>
                <a:effectLst/>
                <a:latin typeface="-apple-system"/>
              </a:rPr>
              <a:t>Continuous-wave Doppler ultrasound</a:t>
            </a:r>
            <a:br>
              <a:rPr lang="en-US" b="1" i="0" dirty="0">
                <a:solidFill>
                  <a:srgbClr val="000000"/>
                </a:solidFill>
                <a:effectLst/>
                <a:latin typeface="-apple-system"/>
              </a:rPr>
            </a:br>
            <a:endParaRPr lang="en-US" dirty="0"/>
          </a:p>
        </p:txBody>
      </p:sp>
      <p:sp>
        <p:nvSpPr>
          <p:cNvPr id="3" name="Content Placeholder 2">
            <a:extLst>
              <a:ext uri="{FF2B5EF4-FFF2-40B4-BE49-F238E27FC236}">
                <a16:creationId xmlns:a16="http://schemas.microsoft.com/office/drawing/2014/main" id="{2103FA63-02B6-F605-E5B9-72107D7160DC}"/>
              </a:ext>
            </a:extLst>
          </p:cNvPr>
          <p:cNvSpPr>
            <a:spLocks noGrp="1"/>
          </p:cNvSpPr>
          <p:nvPr>
            <p:ph idx="1"/>
          </p:nvPr>
        </p:nvSpPr>
        <p:spPr/>
        <p:txBody>
          <a:bodyPr/>
          <a:lstStyle/>
          <a:p>
            <a:r>
              <a:rPr lang="en-US" b="0" i="0" dirty="0">
                <a:effectLst/>
                <a:latin typeface="medium-content-serif-font"/>
              </a:rPr>
              <a:t>Continuous-wave Doppler utilizes continuous transmission and reception of ultrasound waves. This is accomplished by two dedicated transducer elements: one that solely sends a signal and another that only receives.</a:t>
            </a:r>
          </a:p>
          <a:p>
            <a:r>
              <a:rPr lang="en-US" b="0" i="0" dirty="0">
                <a:effectLst/>
                <a:latin typeface="medium-content-serif-font"/>
              </a:rPr>
              <a:t> </a:t>
            </a:r>
            <a:r>
              <a:rPr lang="en-US" b="1" i="1" u="sng" dirty="0">
                <a:effectLst/>
                <a:latin typeface="medium-content-serif-font"/>
              </a:rPr>
              <a:t>CW Doppler does not permit us to determine where the wave is reflected. It is not site specific.</a:t>
            </a:r>
          </a:p>
          <a:p>
            <a:endParaRPr lang="en-US" dirty="0"/>
          </a:p>
        </p:txBody>
      </p:sp>
    </p:spTree>
    <p:extLst>
      <p:ext uri="{BB962C8B-B14F-4D97-AF65-F5344CB8AC3E}">
        <p14:creationId xmlns:p14="http://schemas.microsoft.com/office/powerpoint/2010/main" val="2068060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513D-B376-DC47-F56C-235CF9B1FEA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63C7947-9098-5AAE-185F-9B67A29E6050}"/>
              </a:ext>
            </a:extLst>
          </p:cNvPr>
          <p:cNvPicPr>
            <a:picLocks noGrp="1" noChangeAspect="1"/>
          </p:cNvPicPr>
          <p:nvPr>
            <p:ph idx="1"/>
          </p:nvPr>
        </p:nvPicPr>
        <p:blipFill>
          <a:blip r:embed="rId2"/>
          <a:stretch>
            <a:fillRect/>
          </a:stretch>
        </p:blipFill>
        <p:spPr>
          <a:xfrm>
            <a:off x="933450" y="1953419"/>
            <a:ext cx="10325100" cy="4095750"/>
          </a:xfrm>
        </p:spPr>
      </p:pic>
    </p:spTree>
    <p:extLst>
      <p:ext uri="{BB962C8B-B14F-4D97-AF65-F5344CB8AC3E}">
        <p14:creationId xmlns:p14="http://schemas.microsoft.com/office/powerpoint/2010/main" val="2706451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77E03-44A7-E0D0-B1C8-900D60B0E49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CB8EBDF-AEEC-3656-442D-886F2F1BF0AD}"/>
              </a:ext>
            </a:extLst>
          </p:cNvPr>
          <p:cNvPicPr>
            <a:picLocks noGrp="1" noChangeAspect="1"/>
          </p:cNvPicPr>
          <p:nvPr>
            <p:ph idx="1"/>
          </p:nvPr>
        </p:nvPicPr>
        <p:blipFill>
          <a:blip r:embed="rId2"/>
          <a:stretch>
            <a:fillRect/>
          </a:stretch>
        </p:blipFill>
        <p:spPr>
          <a:xfrm>
            <a:off x="1982912" y="1829594"/>
            <a:ext cx="8075488" cy="4343400"/>
          </a:xfrm>
        </p:spPr>
      </p:pic>
    </p:spTree>
    <p:extLst>
      <p:ext uri="{BB962C8B-B14F-4D97-AF65-F5344CB8AC3E}">
        <p14:creationId xmlns:p14="http://schemas.microsoft.com/office/powerpoint/2010/main" val="491458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5074F-5D60-5744-E3D4-BDA8A91033C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4D69A72-AD8F-8B1D-7E21-E0F69536A545}"/>
              </a:ext>
            </a:extLst>
          </p:cNvPr>
          <p:cNvPicPr>
            <a:picLocks noGrp="1" noChangeAspect="1"/>
          </p:cNvPicPr>
          <p:nvPr>
            <p:ph idx="1"/>
          </p:nvPr>
        </p:nvPicPr>
        <p:blipFill>
          <a:blip r:embed="rId2"/>
          <a:stretch>
            <a:fillRect/>
          </a:stretch>
        </p:blipFill>
        <p:spPr>
          <a:xfrm>
            <a:off x="2137025" y="1825624"/>
            <a:ext cx="7828907" cy="4564901"/>
          </a:xfrm>
        </p:spPr>
      </p:pic>
    </p:spTree>
    <p:extLst>
      <p:ext uri="{BB962C8B-B14F-4D97-AF65-F5344CB8AC3E}">
        <p14:creationId xmlns:p14="http://schemas.microsoft.com/office/powerpoint/2010/main" val="1255152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46F1-90DB-8EC7-F608-389B152484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4EF8DF-DC6F-294E-F17D-CD73F853FA8B}"/>
              </a:ext>
            </a:extLst>
          </p:cNvPr>
          <p:cNvSpPr>
            <a:spLocks noGrp="1"/>
          </p:cNvSpPr>
          <p:nvPr>
            <p:ph idx="1"/>
          </p:nvPr>
        </p:nvSpPr>
        <p:spPr/>
        <p:txBody>
          <a:bodyPr/>
          <a:lstStyle/>
          <a:p>
            <a:pPr>
              <a:lnSpc>
                <a:spcPct val="150000"/>
              </a:lnSpc>
            </a:pPr>
            <a:r>
              <a:rPr lang="en-US" b="1" i="0" dirty="0">
                <a:effectLst/>
                <a:latin typeface="medium-content-serif-font"/>
              </a:rPr>
              <a:t>We only know that the depicted velocity curve stems from a reflector somewhere along the path of the ultrasound beam, which is known as the CW Doppler line. </a:t>
            </a:r>
            <a:r>
              <a:rPr lang="en-US" b="1" i="1" u="sng" dirty="0">
                <a:effectLst/>
                <a:latin typeface="medium-content-serif-font"/>
              </a:rPr>
              <a:t>The advantage of CW Doppler is its ability to measure high velocities, which are frequently observed in pathologies of the heart (e.g. aortic stenosis).</a:t>
            </a:r>
            <a:endParaRPr lang="en-US" b="1" i="1" u="sng" dirty="0"/>
          </a:p>
        </p:txBody>
      </p:sp>
    </p:spTree>
    <p:extLst>
      <p:ext uri="{BB962C8B-B14F-4D97-AF65-F5344CB8AC3E}">
        <p14:creationId xmlns:p14="http://schemas.microsoft.com/office/powerpoint/2010/main" val="171426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D6BC-C87D-502A-839C-FF6AD09565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0F9F546-2599-E783-5D2A-8ED255FEE668}"/>
              </a:ext>
            </a:extLst>
          </p:cNvPr>
          <p:cNvSpPr>
            <a:spLocks noGrp="1"/>
          </p:cNvSpPr>
          <p:nvPr>
            <p:ph idx="1"/>
          </p:nvPr>
        </p:nvSpPr>
        <p:spPr/>
        <p:txBody>
          <a:bodyPr/>
          <a:lstStyle/>
          <a:p>
            <a:pPr>
              <a:lnSpc>
                <a:spcPct val="150000"/>
              </a:lnSpc>
            </a:pPr>
            <a:r>
              <a:rPr lang="en-US" b="1" i="0" dirty="0">
                <a:effectLst/>
                <a:latin typeface="helvetica" panose="020B0604020202020204" pitchFamily="34" charset="0"/>
              </a:rPr>
              <a:t>Thus pulsed-wave Doppler </a:t>
            </a:r>
            <a:r>
              <a:rPr lang="en-US" b="1" i="1" u="sng" dirty="0">
                <a:effectLst/>
                <a:latin typeface="helvetica" panose="020B0604020202020204" pitchFamily="34" charset="0"/>
              </a:rPr>
              <a:t>has signal aliasing at high frequencies but has depth acuity</a:t>
            </a:r>
            <a:r>
              <a:rPr lang="en-US" b="1" i="0" dirty="0">
                <a:effectLst/>
                <a:latin typeface="helvetica" panose="020B0604020202020204" pitchFamily="34" charset="0"/>
              </a:rPr>
              <a:t>, whereas </a:t>
            </a:r>
            <a:r>
              <a:rPr lang="en-US" b="1" i="1" u="sng" dirty="0">
                <a:effectLst/>
                <a:latin typeface="helvetica" panose="020B0604020202020204" pitchFamily="34" charset="0"/>
              </a:rPr>
              <a:t>continuous-wave Doppler has no signal aliasing but does have depth ambiguity</a:t>
            </a:r>
            <a:r>
              <a:rPr lang="en-US" b="1" i="0" dirty="0">
                <a:effectLst/>
                <a:latin typeface="helvetica" panose="020B0604020202020204" pitchFamily="34" charset="0"/>
              </a:rPr>
              <a:t>. Hence, </a:t>
            </a:r>
            <a:r>
              <a:rPr lang="en-US" b="1" i="1" u="sng" dirty="0">
                <a:effectLst/>
                <a:latin typeface="helvetica" panose="020B0604020202020204" pitchFamily="34" charset="0"/>
              </a:rPr>
              <a:t>these two Doppler modes are complementary</a:t>
            </a:r>
            <a:r>
              <a:rPr lang="en-US" b="1" i="0" dirty="0">
                <a:effectLst/>
                <a:latin typeface="helvetica" panose="020B0604020202020204" pitchFamily="34" charset="0"/>
              </a:rPr>
              <a:t>, and when they are used together, </a:t>
            </a:r>
            <a:r>
              <a:rPr lang="en-US" b="1" i="1" u="sng" dirty="0">
                <a:effectLst/>
                <a:latin typeface="helvetica" panose="020B0604020202020204" pitchFamily="34" charset="0"/>
              </a:rPr>
              <a:t>each can supply the information missing from the other technique</a:t>
            </a:r>
            <a:r>
              <a:rPr lang="en-US" b="0" i="0" dirty="0">
                <a:solidFill>
                  <a:srgbClr val="505050"/>
                </a:solidFill>
                <a:effectLst/>
                <a:latin typeface="helvetica" panose="020B0604020202020204" pitchFamily="34" charset="0"/>
              </a:rPr>
              <a:t>.</a:t>
            </a:r>
            <a:endParaRPr lang="en-US" dirty="0"/>
          </a:p>
        </p:txBody>
      </p:sp>
    </p:spTree>
    <p:extLst>
      <p:ext uri="{BB962C8B-B14F-4D97-AF65-F5344CB8AC3E}">
        <p14:creationId xmlns:p14="http://schemas.microsoft.com/office/powerpoint/2010/main" val="3312417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05FBF-7541-27E7-C093-A7D37FD19B5E}"/>
              </a:ext>
            </a:extLst>
          </p:cNvPr>
          <p:cNvSpPr>
            <a:spLocks noGrp="1"/>
          </p:cNvSpPr>
          <p:nvPr>
            <p:ph type="title"/>
          </p:nvPr>
        </p:nvSpPr>
        <p:spPr/>
        <p:txBody>
          <a:bodyPr/>
          <a:lstStyle/>
          <a:p>
            <a:r>
              <a:rPr lang="en-US" b="1" i="0" dirty="0">
                <a:solidFill>
                  <a:srgbClr val="000000"/>
                </a:solidFill>
                <a:effectLst/>
                <a:latin typeface="Segoe UI" panose="020B0502040204020203" pitchFamily="34" charset="0"/>
              </a:rPr>
              <a:t>Color Doppler</a:t>
            </a:r>
            <a:br>
              <a:rPr lang="en-US" b="1" i="0" dirty="0">
                <a:solidFill>
                  <a:srgbClr val="000000"/>
                </a:solidFill>
                <a:effectLst/>
                <a:latin typeface="Segoe UI" panose="020B0502040204020203" pitchFamily="34" charset="0"/>
              </a:rPr>
            </a:br>
            <a:endParaRPr lang="en-US" b="1" dirty="0"/>
          </a:p>
        </p:txBody>
      </p:sp>
      <p:sp>
        <p:nvSpPr>
          <p:cNvPr id="3" name="Content Placeholder 2">
            <a:extLst>
              <a:ext uri="{FF2B5EF4-FFF2-40B4-BE49-F238E27FC236}">
                <a16:creationId xmlns:a16="http://schemas.microsoft.com/office/drawing/2014/main" id="{4F3C477D-50AF-2022-925D-19D8789263CA}"/>
              </a:ext>
            </a:extLst>
          </p:cNvPr>
          <p:cNvSpPr>
            <a:spLocks noGrp="1"/>
          </p:cNvSpPr>
          <p:nvPr>
            <p:ph idx="1"/>
          </p:nvPr>
        </p:nvSpPr>
        <p:spPr/>
        <p:txBody>
          <a:bodyPr/>
          <a:lstStyle/>
          <a:p>
            <a:r>
              <a:rPr lang="en-US" b="1" i="0" dirty="0">
                <a:solidFill>
                  <a:srgbClr val="000000"/>
                </a:solidFill>
                <a:effectLst/>
                <a:latin typeface="Segoe UI" panose="020B0502040204020203" pitchFamily="34" charset="0"/>
              </a:rPr>
              <a:t>Color Doppler is a method of </a:t>
            </a:r>
            <a:r>
              <a:rPr lang="en-US" b="1" i="1" u="sng" dirty="0">
                <a:solidFill>
                  <a:srgbClr val="000000"/>
                </a:solidFill>
                <a:effectLst/>
                <a:latin typeface="Segoe UI" panose="020B0502040204020203" pitchFamily="34" charset="0"/>
              </a:rPr>
              <a:t>visually detecting motion </a:t>
            </a:r>
            <a:r>
              <a:rPr lang="en-US" b="1" i="0" dirty="0">
                <a:solidFill>
                  <a:srgbClr val="000000"/>
                </a:solidFill>
                <a:effectLst/>
                <a:latin typeface="Segoe UI" panose="020B0502040204020203" pitchFamily="34" charset="0"/>
              </a:rPr>
              <a:t>or blood flow .</a:t>
            </a:r>
          </a:p>
          <a:p>
            <a:pPr>
              <a:lnSpc>
                <a:spcPct val="150000"/>
              </a:lnSpc>
            </a:pPr>
            <a:r>
              <a:rPr lang="en-US" b="1" i="0" dirty="0">
                <a:solidFill>
                  <a:srgbClr val="000000"/>
                </a:solidFill>
                <a:effectLst/>
                <a:latin typeface="Segoe UI" panose="020B0502040204020203" pitchFamily="34" charset="0"/>
              </a:rPr>
              <a:t>a </a:t>
            </a:r>
            <a:r>
              <a:rPr lang="en-US" b="1" i="1" u="sng" dirty="0">
                <a:solidFill>
                  <a:srgbClr val="000000"/>
                </a:solidFill>
                <a:effectLst/>
                <a:latin typeface="Segoe UI" panose="020B0502040204020203" pitchFamily="34" charset="0"/>
              </a:rPr>
              <a:t>larger region can be interrogated</a:t>
            </a:r>
            <a:r>
              <a:rPr lang="en-US" b="1" i="0" dirty="0">
                <a:solidFill>
                  <a:srgbClr val="000000"/>
                </a:solidFill>
                <a:effectLst/>
                <a:latin typeface="Segoe UI" panose="020B0502040204020203" pitchFamily="34" charset="0"/>
              </a:rPr>
              <a:t>, and detected blood flow is assigned a color, typically blue or red, depending on whether the flow is moving toward or away from the transducer</a:t>
            </a:r>
            <a:r>
              <a:rPr lang="en-US" b="0" i="0" dirty="0">
                <a:solidFill>
                  <a:srgbClr val="000000"/>
                </a:solidFill>
                <a:effectLst/>
                <a:latin typeface="Segoe UI" panose="020B0502040204020203" pitchFamily="34" charset="0"/>
              </a:rPr>
              <a:t>.</a:t>
            </a:r>
            <a:endParaRPr lang="en-US" b="1" dirty="0"/>
          </a:p>
        </p:txBody>
      </p:sp>
    </p:spTree>
    <p:extLst>
      <p:ext uri="{BB962C8B-B14F-4D97-AF65-F5344CB8AC3E}">
        <p14:creationId xmlns:p14="http://schemas.microsoft.com/office/powerpoint/2010/main" val="313471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E1E7-F306-CBEB-BEBA-DA7DD54DD8B3}"/>
              </a:ext>
            </a:extLst>
          </p:cNvPr>
          <p:cNvSpPr>
            <a:spLocks noGrp="1"/>
          </p:cNvSpPr>
          <p:nvPr>
            <p:ph type="title"/>
          </p:nvPr>
        </p:nvSpPr>
        <p:spPr/>
        <p:txBody>
          <a:bodyPr/>
          <a:lstStyle/>
          <a:p>
            <a:r>
              <a:rPr lang="en-US" b="1" i="0" dirty="0">
                <a:solidFill>
                  <a:srgbClr val="000000"/>
                </a:solidFill>
                <a:effectLst/>
                <a:latin typeface="Segoe UI" panose="020B0502040204020203" pitchFamily="34" charset="0"/>
              </a:rPr>
              <a:t>Doppler</a:t>
            </a:r>
            <a:br>
              <a:rPr lang="en-US" b="1" i="0" dirty="0">
                <a:solidFill>
                  <a:srgbClr val="000000"/>
                </a:solidFill>
                <a:effectLst/>
                <a:latin typeface="Segoe UI" panose="020B0502040204020203" pitchFamily="34" charset="0"/>
              </a:rPr>
            </a:br>
            <a:endParaRPr lang="en-US" b="1" dirty="0"/>
          </a:p>
        </p:txBody>
      </p:sp>
      <p:sp>
        <p:nvSpPr>
          <p:cNvPr id="3" name="Content Placeholder 2">
            <a:extLst>
              <a:ext uri="{FF2B5EF4-FFF2-40B4-BE49-F238E27FC236}">
                <a16:creationId xmlns:a16="http://schemas.microsoft.com/office/drawing/2014/main" id="{39E0FD5B-6EE2-7342-3993-5338B3B2AAD2}"/>
              </a:ext>
            </a:extLst>
          </p:cNvPr>
          <p:cNvSpPr>
            <a:spLocks noGrp="1"/>
          </p:cNvSpPr>
          <p:nvPr>
            <p:ph idx="1"/>
          </p:nvPr>
        </p:nvSpPr>
        <p:spPr/>
        <p:txBody>
          <a:bodyPr/>
          <a:lstStyle/>
          <a:p>
            <a:pPr>
              <a:lnSpc>
                <a:spcPct val="150000"/>
              </a:lnSpc>
            </a:pPr>
            <a:r>
              <a:rPr lang="en-US" b="1" i="0" dirty="0">
                <a:solidFill>
                  <a:srgbClr val="000000"/>
                </a:solidFill>
                <a:effectLst/>
                <a:latin typeface="Segoe UI" panose="020B0502040204020203" pitchFamily="34" charset="0"/>
              </a:rPr>
              <a:t>The Doppler effect is used in ultrasound applications to identify objects that are in motion relative to the transducer.</a:t>
            </a:r>
            <a:r>
              <a:rPr lang="en-US" b="0" i="0" dirty="0">
                <a:solidFill>
                  <a:srgbClr val="000000"/>
                </a:solidFill>
                <a:effectLst/>
                <a:latin typeface="Segoe UI" panose="020B0502040204020203" pitchFamily="34" charset="0"/>
              </a:rPr>
              <a:t> </a:t>
            </a:r>
            <a:r>
              <a:rPr lang="en-US" b="1" i="0" dirty="0">
                <a:solidFill>
                  <a:srgbClr val="000000"/>
                </a:solidFill>
                <a:effectLst/>
                <a:latin typeface="Segoe UI" panose="020B0502040204020203" pitchFamily="34" charset="0"/>
              </a:rPr>
              <a:t>In biologic applications the reflective objects in motion are red blood cells</a:t>
            </a:r>
            <a:r>
              <a:rPr lang="en-US" b="0" i="0" dirty="0">
                <a:solidFill>
                  <a:srgbClr val="000000"/>
                </a:solidFill>
                <a:effectLst/>
                <a:latin typeface="Segoe UI" panose="020B0502040204020203" pitchFamily="34" charset="0"/>
              </a:rPr>
              <a:t>.</a:t>
            </a:r>
            <a:endParaRPr lang="en-US" b="1" dirty="0"/>
          </a:p>
        </p:txBody>
      </p:sp>
    </p:spTree>
    <p:extLst>
      <p:ext uri="{BB962C8B-B14F-4D97-AF65-F5344CB8AC3E}">
        <p14:creationId xmlns:p14="http://schemas.microsoft.com/office/powerpoint/2010/main" val="3141062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B3675-8C43-2896-65E6-CA32D11F130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B8E992-FBF4-1286-349C-D1E520BA685E}"/>
              </a:ext>
            </a:extLst>
          </p:cNvPr>
          <p:cNvSpPr>
            <a:spLocks noGrp="1"/>
          </p:cNvSpPr>
          <p:nvPr>
            <p:ph idx="1"/>
          </p:nvPr>
        </p:nvSpPr>
        <p:spPr/>
        <p:txBody>
          <a:bodyPr/>
          <a:lstStyle/>
          <a:p>
            <a:pPr>
              <a:lnSpc>
                <a:spcPct val="150000"/>
              </a:lnSpc>
            </a:pPr>
            <a:r>
              <a:rPr lang="en-US" b="1" i="0" dirty="0">
                <a:solidFill>
                  <a:srgbClr val="000000"/>
                </a:solidFill>
                <a:effectLst/>
                <a:latin typeface="Segoe UI" panose="020B0502040204020203" pitchFamily="34" charset="0"/>
              </a:rPr>
              <a:t>The benefit of color Doppler is that information on the </a:t>
            </a:r>
            <a:r>
              <a:rPr lang="en-US" b="1" i="1" u="sng" dirty="0">
                <a:solidFill>
                  <a:srgbClr val="000000"/>
                </a:solidFill>
                <a:effectLst/>
                <a:latin typeface="Segoe UI" panose="020B0502040204020203" pitchFamily="34" charset="0"/>
              </a:rPr>
              <a:t>direction and </a:t>
            </a:r>
            <a:r>
              <a:rPr lang="en-US" b="1" i="1" u="sng" dirty="0">
                <a:solidFill>
                  <a:srgbClr val="C00000"/>
                </a:solidFill>
                <a:effectLst/>
                <a:latin typeface="Segoe UI" panose="020B0502040204020203" pitchFamily="34" charset="0"/>
              </a:rPr>
              <a:t>relative</a:t>
            </a:r>
            <a:r>
              <a:rPr lang="en-US" b="1" i="1" u="sng" dirty="0">
                <a:solidFill>
                  <a:srgbClr val="000000"/>
                </a:solidFill>
                <a:effectLst/>
                <a:latin typeface="Segoe UI" panose="020B0502040204020203" pitchFamily="34" charset="0"/>
              </a:rPr>
              <a:t> velocity </a:t>
            </a:r>
            <a:r>
              <a:rPr lang="en-US" b="1" i="0" dirty="0">
                <a:solidFill>
                  <a:srgbClr val="000000"/>
                </a:solidFill>
                <a:effectLst/>
                <a:latin typeface="Segoe UI" panose="020B0502040204020203" pitchFamily="34" charset="0"/>
              </a:rPr>
              <a:t>of blood flow can be obtained. Color Doppler is limited by its </a:t>
            </a:r>
            <a:r>
              <a:rPr lang="en-US" b="1" i="1" u="sng" dirty="0">
                <a:solidFill>
                  <a:srgbClr val="000000"/>
                </a:solidFill>
                <a:effectLst/>
                <a:latin typeface="Segoe UI" panose="020B0502040204020203" pitchFamily="34" charset="0"/>
              </a:rPr>
              <a:t>dependence on the relative angle of the transducer to the blood flow.</a:t>
            </a:r>
            <a:endParaRPr lang="en-US" b="1" i="1" u="sng" dirty="0"/>
          </a:p>
        </p:txBody>
      </p:sp>
    </p:spTree>
    <p:extLst>
      <p:ext uri="{BB962C8B-B14F-4D97-AF65-F5344CB8AC3E}">
        <p14:creationId xmlns:p14="http://schemas.microsoft.com/office/powerpoint/2010/main" val="2467159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19685-B012-4F44-DEDD-0E6AC9E9D6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3608B8-E05F-2944-11AB-E99B1AC54535}"/>
              </a:ext>
            </a:extLst>
          </p:cNvPr>
          <p:cNvSpPr>
            <a:spLocks noGrp="1"/>
          </p:cNvSpPr>
          <p:nvPr>
            <p:ph idx="1"/>
          </p:nvPr>
        </p:nvSpPr>
        <p:spPr/>
        <p:txBody>
          <a:bodyPr/>
          <a:lstStyle/>
          <a:p>
            <a:pPr algn="l"/>
            <a:r>
              <a:rPr lang="en-US" b="1" i="0" dirty="0">
                <a:effectLst/>
                <a:latin typeface="arial" panose="020B0604020202020204" pitchFamily="34" charset="0"/>
              </a:rPr>
              <a:t>What is the difference between Color wave and pulse wave Doppler?</a:t>
            </a:r>
          </a:p>
          <a:p>
            <a:pPr algn="l"/>
            <a:r>
              <a:rPr lang="en-US" b="1" i="0" dirty="0">
                <a:effectLst/>
                <a:latin typeface="arial" panose="020B0604020202020204" pitchFamily="34" charset="0"/>
              </a:rPr>
              <a:t>Pulsed wave Doppler, however, is limited to the interrogation of flow velocity and direction along a single line at a certain depth (defined by the sample volume or gate)</a:t>
            </a:r>
          </a:p>
          <a:p>
            <a:pPr algn="l"/>
            <a:r>
              <a:rPr lang="en-US" b="1" i="0" dirty="0">
                <a:effectLst/>
                <a:latin typeface="arial" panose="020B0604020202020204" pitchFamily="34" charset="0"/>
              </a:rPr>
              <a:t>Color flow Doppler simultaneously interrogates multiple sample volumes (with each pixel representing a</a:t>
            </a:r>
            <a:r>
              <a:rPr lang="en-US" b="0" i="0" dirty="0">
                <a:solidFill>
                  <a:srgbClr val="BDC1C6"/>
                </a:solidFill>
                <a:effectLst/>
                <a:latin typeface="arial" panose="020B0604020202020204" pitchFamily="34" charset="0"/>
              </a:rPr>
              <a:t> </a:t>
            </a:r>
            <a:r>
              <a:rPr lang="en-US" b="1" i="0" dirty="0">
                <a:effectLst/>
                <a:latin typeface="arial" panose="020B0604020202020204" pitchFamily="34" charset="0"/>
              </a:rPr>
              <a:t>sample volume) along an array of scan lines.</a:t>
            </a:r>
          </a:p>
          <a:p>
            <a:endParaRPr lang="en-US" b="1" dirty="0"/>
          </a:p>
        </p:txBody>
      </p:sp>
    </p:spTree>
    <p:extLst>
      <p:ext uri="{BB962C8B-B14F-4D97-AF65-F5344CB8AC3E}">
        <p14:creationId xmlns:p14="http://schemas.microsoft.com/office/powerpoint/2010/main" val="1118696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3D311-E6EA-EC6A-6D00-01C325F201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D96A8E-2B75-8F24-1D4C-0ADEB3D94F98}"/>
              </a:ext>
            </a:extLst>
          </p:cNvPr>
          <p:cNvSpPr>
            <a:spLocks noGrp="1"/>
          </p:cNvSpPr>
          <p:nvPr>
            <p:ph idx="1"/>
          </p:nvPr>
        </p:nvSpPr>
        <p:spPr/>
        <p:txBody>
          <a:bodyPr/>
          <a:lstStyle/>
          <a:p>
            <a:r>
              <a:rPr lang="en-US" b="0" i="0" dirty="0">
                <a:solidFill>
                  <a:srgbClr val="333333"/>
                </a:solidFill>
                <a:effectLst/>
                <a:latin typeface="Source Sans Pro" panose="020B0604020202020204" pitchFamily="34" charset="0"/>
              </a:rPr>
              <a:t> Another important point in measuring the velocity is that, in the presence of a turbulent flow, the measured velocity by PW Doppler cannot be used to estimate the flow because of aliasing that occurs with higher </a:t>
            </a:r>
            <a:r>
              <a:rPr lang="en-US" b="0" i="0" dirty="0" err="1">
                <a:solidFill>
                  <a:srgbClr val="333333"/>
                </a:solidFill>
                <a:effectLst/>
                <a:latin typeface="Source Sans Pro" panose="020B0604020202020204" pitchFamily="34" charset="0"/>
              </a:rPr>
              <a:t>velocitie</a:t>
            </a:r>
            <a:r>
              <a:rPr lang="en-US" b="0" i="0" dirty="0">
                <a:solidFill>
                  <a:srgbClr val="333333"/>
                </a:solidFill>
                <a:effectLst/>
                <a:latin typeface="Source Sans Pro" panose="020B0604020202020204" pitchFamily="34" charset="0"/>
              </a:rPr>
              <a:t>. </a:t>
            </a:r>
            <a:r>
              <a:rPr lang="en-US" b="1" i="1" u="sng" dirty="0">
                <a:effectLst/>
                <a:latin typeface="Source Sans Pro" panose="020B0604020202020204" pitchFamily="34" charset="0"/>
              </a:rPr>
              <a:t>Therefore, the operator should assess the flow by color Doppler first to ensure that the flow is laminar before attempting to obtain the velocity by PW Doppler</a:t>
            </a:r>
            <a:r>
              <a:rPr lang="en-US" b="0" i="0" dirty="0">
                <a:solidFill>
                  <a:srgbClr val="333333"/>
                </a:solidFill>
                <a:effectLst/>
                <a:latin typeface="Source Sans Pro" panose="020B0604020202020204" pitchFamily="34" charset="0"/>
              </a:rPr>
              <a:t>.</a:t>
            </a:r>
            <a:endParaRPr lang="en-US" dirty="0"/>
          </a:p>
        </p:txBody>
      </p:sp>
    </p:spTree>
    <p:extLst>
      <p:ext uri="{BB962C8B-B14F-4D97-AF65-F5344CB8AC3E}">
        <p14:creationId xmlns:p14="http://schemas.microsoft.com/office/powerpoint/2010/main" val="3144717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D555-BCDE-3555-3BDC-1BA21400370A}"/>
              </a:ext>
            </a:extLst>
          </p:cNvPr>
          <p:cNvSpPr>
            <a:spLocks noGrp="1"/>
          </p:cNvSpPr>
          <p:nvPr>
            <p:ph type="title"/>
          </p:nvPr>
        </p:nvSpPr>
        <p:spPr/>
        <p:txBody>
          <a:bodyPr/>
          <a:lstStyle/>
          <a:p>
            <a:r>
              <a:rPr lang="en-US" b="1" i="0" dirty="0">
                <a:solidFill>
                  <a:srgbClr val="000000"/>
                </a:solidFill>
                <a:effectLst/>
                <a:latin typeface="Segoe UI" panose="020B0502040204020203" pitchFamily="34" charset="0"/>
              </a:rPr>
              <a:t>Power Doppler</a:t>
            </a:r>
            <a:br>
              <a:rPr lang="en-US" b="1" i="0" dirty="0">
                <a:solidFill>
                  <a:srgbClr val="000000"/>
                </a:solidFill>
                <a:effectLst/>
                <a:latin typeface="Segoe UI" panose="020B0502040204020203" pitchFamily="34" charset="0"/>
              </a:rPr>
            </a:br>
            <a:endParaRPr lang="en-US" b="1" dirty="0"/>
          </a:p>
        </p:txBody>
      </p:sp>
      <p:sp>
        <p:nvSpPr>
          <p:cNvPr id="3" name="Content Placeholder 2">
            <a:extLst>
              <a:ext uri="{FF2B5EF4-FFF2-40B4-BE49-F238E27FC236}">
                <a16:creationId xmlns:a16="http://schemas.microsoft.com/office/drawing/2014/main" id="{B713DF89-4559-88A1-87AE-9173AC7BFD6A}"/>
              </a:ext>
            </a:extLst>
          </p:cNvPr>
          <p:cNvSpPr>
            <a:spLocks noGrp="1"/>
          </p:cNvSpPr>
          <p:nvPr>
            <p:ph idx="1"/>
          </p:nvPr>
        </p:nvSpPr>
        <p:spPr/>
        <p:txBody>
          <a:bodyPr>
            <a:normAutofit/>
          </a:bodyPr>
          <a:lstStyle/>
          <a:p>
            <a:pPr>
              <a:lnSpc>
                <a:spcPct val="150000"/>
              </a:lnSpc>
            </a:pPr>
            <a:r>
              <a:rPr lang="en-US" b="1" i="0" dirty="0">
                <a:solidFill>
                  <a:srgbClr val="000000"/>
                </a:solidFill>
                <a:effectLst/>
                <a:latin typeface="Segoe UI" panose="020B0502040204020203" pitchFamily="34" charset="0"/>
              </a:rPr>
              <a:t>Power Doppler is the </a:t>
            </a:r>
            <a:r>
              <a:rPr lang="en-US" b="1" i="1" u="sng" dirty="0">
                <a:solidFill>
                  <a:srgbClr val="000000"/>
                </a:solidFill>
                <a:effectLst/>
                <a:latin typeface="Segoe UI" panose="020B0502040204020203" pitchFamily="34" charset="0"/>
              </a:rPr>
              <a:t>most sensitive Doppler method for detecting blood flow</a:t>
            </a:r>
            <a:r>
              <a:rPr lang="en-US" b="1" i="0" dirty="0">
                <a:solidFill>
                  <a:srgbClr val="000000"/>
                </a:solidFill>
                <a:effectLst/>
                <a:latin typeface="Segoe UI" panose="020B0502040204020203" pitchFamily="34" charset="0"/>
              </a:rPr>
              <a:t> </a:t>
            </a:r>
            <a:r>
              <a:rPr lang="en-US" b="0" i="0" dirty="0">
                <a:solidFill>
                  <a:srgbClr val="000000"/>
                </a:solidFill>
                <a:effectLst/>
                <a:latin typeface="Segoe UI" panose="020B0502040204020203" pitchFamily="34" charset="0"/>
              </a:rPr>
              <a:t> </a:t>
            </a:r>
            <a:r>
              <a:rPr lang="en-US" b="1" i="1" dirty="0">
                <a:solidFill>
                  <a:srgbClr val="000000"/>
                </a:solidFill>
                <a:effectLst/>
                <a:latin typeface="Segoe UI" panose="020B0502040204020203" pitchFamily="34" charset="0"/>
              </a:rPr>
              <a:t>and should be used to identify blood vessels when information </a:t>
            </a:r>
            <a:r>
              <a:rPr lang="en-US" b="1" u="sng" dirty="0">
                <a:solidFill>
                  <a:srgbClr val="000000"/>
                </a:solidFill>
                <a:effectLst/>
                <a:latin typeface="Segoe UI" panose="020B0502040204020203" pitchFamily="34" charset="0"/>
              </a:rPr>
              <a:t>on direction of flow and velocity is not needed.</a:t>
            </a:r>
          </a:p>
          <a:p>
            <a:pPr marL="0" indent="0">
              <a:lnSpc>
                <a:spcPct val="150000"/>
              </a:lnSpc>
              <a:buNone/>
            </a:pPr>
            <a:endParaRPr lang="en-US" b="1" dirty="0"/>
          </a:p>
        </p:txBody>
      </p:sp>
    </p:spTree>
    <p:extLst>
      <p:ext uri="{BB962C8B-B14F-4D97-AF65-F5344CB8AC3E}">
        <p14:creationId xmlns:p14="http://schemas.microsoft.com/office/powerpoint/2010/main" val="139881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A43D8-19CD-5DA6-9FE3-27EFD895817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D6111DB-10DD-B28C-29AC-967548E3CE57}"/>
              </a:ext>
            </a:extLst>
          </p:cNvPr>
          <p:cNvPicPr>
            <a:picLocks noGrp="1" noChangeAspect="1"/>
          </p:cNvPicPr>
          <p:nvPr>
            <p:ph idx="1"/>
          </p:nvPr>
        </p:nvPicPr>
        <p:blipFill>
          <a:blip r:embed="rId2"/>
          <a:stretch>
            <a:fillRect/>
          </a:stretch>
        </p:blipFill>
        <p:spPr>
          <a:xfrm>
            <a:off x="3491790" y="1825625"/>
            <a:ext cx="5208419" cy="4351338"/>
          </a:xfrm>
        </p:spPr>
      </p:pic>
    </p:spTree>
    <p:extLst>
      <p:ext uri="{BB962C8B-B14F-4D97-AF65-F5344CB8AC3E}">
        <p14:creationId xmlns:p14="http://schemas.microsoft.com/office/powerpoint/2010/main" val="2903306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3316-180E-EF9E-5504-D0EDF227DF9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12D887-B9B5-46BD-DF95-39B210AFF19D}"/>
              </a:ext>
            </a:extLst>
          </p:cNvPr>
          <p:cNvSpPr>
            <a:spLocks noGrp="1"/>
          </p:cNvSpPr>
          <p:nvPr>
            <p:ph idx="1"/>
          </p:nvPr>
        </p:nvSpPr>
        <p:spPr/>
        <p:txBody>
          <a:bodyPr/>
          <a:lstStyle/>
          <a:p>
            <a:pPr>
              <a:lnSpc>
                <a:spcPct val="150000"/>
              </a:lnSpc>
            </a:pPr>
            <a:r>
              <a:rPr lang="en-US" b="1" i="0" dirty="0">
                <a:solidFill>
                  <a:srgbClr val="000000"/>
                </a:solidFill>
                <a:effectLst/>
                <a:latin typeface="Segoe UI" panose="020B0502040204020203" pitchFamily="34" charset="0"/>
              </a:rPr>
              <a:t>instead of estimating the frequency shift as in color Doppler, the integral of the </a:t>
            </a:r>
            <a:r>
              <a:rPr lang="en-US" b="1" i="1" u="sng" dirty="0">
                <a:solidFill>
                  <a:srgbClr val="000000"/>
                </a:solidFill>
                <a:effectLst/>
                <a:latin typeface="Segoe UI" panose="020B0502040204020203" pitchFamily="34" charset="0"/>
              </a:rPr>
              <a:t>power spectrum</a:t>
            </a:r>
            <a:r>
              <a:rPr lang="en-US" b="1" i="0" dirty="0">
                <a:solidFill>
                  <a:srgbClr val="000000"/>
                </a:solidFill>
                <a:effectLst/>
                <a:latin typeface="Segoe UI" panose="020B0502040204020203" pitchFamily="34" charset="0"/>
              </a:rPr>
              <a:t> of the Doppler signal is estimated.</a:t>
            </a:r>
            <a:endParaRPr lang="en-US" dirty="0"/>
          </a:p>
        </p:txBody>
      </p:sp>
    </p:spTree>
    <p:extLst>
      <p:ext uri="{BB962C8B-B14F-4D97-AF65-F5344CB8AC3E}">
        <p14:creationId xmlns:p14="http://schemas.microsoft.com/office/powerpoint/2010/main" val="3306872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3281-4E5C-C682-1A88-EFA94AB6BAB3}"/>
              </a:ext>
            </a:extLst>
          </p:cNvPr>
          <p:cNvSpPr>
            <a:spLocks noGrp="1"/>
          </p:cNvSpPr>
          <p:nvPr>
            <p:ph type="title"/>
          </p:nvPr>
        </p:nvSpPr>
        <p:spPr/>
        <p:txBody>
          <a:bodyPr/>
          <a:lstStyle/>
          <a:p>
            <a:r>
              <a:rPr lang="en-US" b="1" dirty="0"/>
              <a:t>OPTIMIZATION OF COLOR DOPPLER IMAGING</a:t>
            </a:r>
          </a:p>
        </p:txBody>
      </p:sp>
      <p:sp>
        <p:nvSpPr>
          <p:cNvPr id="3" name="Content Placeholder 2">
            <a:extLst>
              <a:ext uri="{FF2B5EF4-FFF2-40B4-BE49-F238E27FC236}">
                <a16:creationId xmlns:a16="http://schemas.microsoft.com/office/drawing/2014/main" id="{146A8CCB-D5D8-6C41-2590-E307CBC5BFB2}"/>
              </a:ext>
            </a:extLst>
          </p:cNvPr>
          <p:cNvSpPr>
            <a:spLocks noGrp="1"/>
          </p:cNvSpPr>
          <p:nvPr>
            <p:ph idx="1"/>
          </p:nvPr>
        </p:nvSpPr>
        <p:spPr/>
        <p:txBody>
          <a:bodyPr/>
          <a:lstStyle/>
          <a:p>
            <a:r>
              <a:rPr lang="en-US" dirty="0"/>
              <a:t>Activate the color‑sampling box</a:t>
            </a:r>
          </a:p>
          <a:p>
            <a:endParaRPr lang="en-US" dirty="0"/>
          </a:p>
          <a:p>
            <a:r>
              <a:rPr lang="en-US" dirty="0"/>
              <a:t>In this box, the Doppler information is superimposed over the gray-scale B-mode image as several thousand color pixels.</a:t>
            </a:r>
          </a:p>
        </p:txBody>
      </p:sp>
    </p:spTree>
    <p:extLst>
      <p:ext uri="{BB962C8B-B14F-4D97-AF65-F5344CB8AC3E}">
        <p14:creationId xmlns:p14="http://schemas.microsoft.com/office/powerpoint/2010/main" val="772349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45D8-E70A-2A7B-D31F-DFA97A4256E4}"/>
              </a:ext>
            </a:extLst>
          </p:cNvPr>
          <p:cNvSpPr>
            <a:spLocks noGrp="1"/>
          </p:cNvSpPr>
          <p:nvPr>
            <p:ph type="title"/>
          </p:nvPr>
        </p:nvSpPr>
        <p:spPr/>
        <p:txBody>
          <a:bodyPr/>
          <a:lstStyle/>
          <a:p>
            <a:r>
              <a:rPr lang="en-US" b="1" dirty="0"/>
              <a:t>Choose the most appropriate color Doppler mode</a:t>
            </a:r>
          </a:p>
        </p:txBody>
      </p:sp>
      <p:sp>
        <p:nvSpPr>
          <p:cNvPr id="3" name="Content Placeholder 2">
            <a:extLst>
              <a:ext uri="{FF2B5EF4-FFF2-40B4-BE49-F238E27FC236}">
                <a16:creationId xmlns:a16="http://schemas.microsoft.com/office/drawing/2014/main" id="{F875C9A9-7213-DD24-D9FB-BCF5D349B181}"/>
              </a:ext>
            </a:extLst>
          </p:cNvPr>
          <p:cNvSpPr>
            <a:spLocks noGrp="1"/>
          </p:cNvSpPr>
          <p:nvPr>
            <p:ph idx="1"/>
          </p:nvPr>
        </p:nvSpPr>
        <p:spPr/>
        <p:txBody>
          <a:bodyPr/>
          <a:lstStyle/>
          <a:p>
            <a:pPr>
              <a:lnSpc>
                <a:spcPct val="150000"/>
              </a:lnSpc>
            </a:pPr>
            <a:r>
              <a:rPr lang="en-US" b="1" dirty="0"/>
              <a:t>Most US machines used for EUS provide the opportunity to choose among two or more Doppler modes:</a:t>
            </a:r>
          </a:p>
          <a:p>
            <a:pPr>
              <a:lnSpc>
                <a:spcPct val="150000"/>
              </a:lnSpc>
            </a:pPr>
            <a:r>
              <a:rPr lang="en-US" b="1" dirty="0"/>
              <a:t>1. traditional color Doppler imaging (CDI)</a:t>
            </a:r>
          </a:p>
          <a:p>
            <a:pPr>
              <a:lnSpc>
                <a:spcPct val="150000"/>
              </a:lnSpc>
            </a:pPr>
            <a:r>
              <a:rPr lang="en-US" b="1" dirty="0"/>
              <a:t>2.color Doppler velocity (CDV)</a:t>
            </a:r>
          </a:p>
          <a:p>
            <a:pPr>
              <a:lnSpc>
                <a:spcPct val="150000"/>
              </a:lnSpc>
            </a:pPr>
            <a:r>
              <a:rPr lang="en-US" b="1" dirty="0"/>
              <a:t> 3.and color Doppler energy (CDE; power Doppler; </a:t>
            </a:r>
            <a:r>
              <a:rPr lang="en-US" b="1" dirty="0" err="1"/>
              <a:t>angio</a:t>
            </a:r>
            <a:r>
              <a:rPr lang="en-US" b="1" dirty="0"/>
              <a:t> mode).</a:t>
            </a:r>
          </a:p>
        </p:txBody>
      </p:sp>
    </p:spTree>
    <p:extLst>
      <p:ext uri="{BB962C8B-B14F-4D97-AF65-F5344CB8AC3E}">
        <p14:creationId xmlns:p14="http://schemas.microsoft.com/office/powerpoint/2010/main" val="1837390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CBCA5-0066-D8B7-5FF1-ADE7D7C369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8DEFC9-CEFD-ED44-0698-2179EECE8B58}"/>
              </a:ext>
            </a:extLst>
          </p:cNvPr>
          <p:cNvSpPr>
            <a:spLocks noGrp="1"/>
          </p:cNvSpPr>
          <p:nvPr>
            <p:ph idx="1"/>
          </p:nvPr>
        </p:nvSpPr>
        <p:spPr/>
        <p:txBody>
          <a:bodyPr/>
          <a:lstStyle/>
          <a:p>
            <a:r>
              <a:rPr lang="en-US" b="0" i="0" dirty="0">
                <a:solidFill>
                  <a:srgbClr val="000000"/>
                </a:solidFill>
                <a:effectLst/>
                <a:latin typeface="Open Sans Subset"/>
              </a:rPr>
              <a:t>CDI provides information about the presence or absence of flow, mean flow velocity, and direction of flow within the selected color box.</a:t>
            </a:r>
          </a:p>
          <a:p>
            <a:r>
              <a:rPr lang="en-US" b="0" i="0" dirty="0">
                <a:solidFill>
                  <a:srgbClr val="000000"/>
                </a:solidFill>
                <a:effectLst/>
                <a:latin typeface="Open Sans Subset"/>
              </a:rPr>
              <a:t>Flow-related information is superimposed on a gray-scale US image; this allows the examiner to know where the flow signals originate.</a:t>
            </a:r>
            <a:endParaRPr lang="en-US" dirty="0">
              <a:solidFill>
                <a:srgbClr val="000000"/>
              </a:solidFill>
              <a:latin typeface="Open Sans Subset"/>
            </a:endParaRPr>
          </a:p>
          <a:p>
            <a:r>
              <a:rPr lang="en-US" b="0" i="0" dirty="0">
                <a:solidFill>
                  <a:srgbClr val="000000"/>
                </a:solidFill>
                <a:effectLst/>
                <a:latin typeface="Open Sans Subset"/>
              </a:rPr>
              <a:t>Therefore, </a:t>
            </a:r>
            <a:r>
              <a:rPr lang="en-US" b="1" i="1" u="sng" dirty="0">
                <a:solidFill>
                  <a:srgbClr val="000000"/>
                </a:solidFill>
                <a:effectLst/>
                <a:latin typeface="Open Sans Subset"/>
              </a:rPr>
              <a:t>CDI has dual capability: for evaluation of tissue characteristics (on the gray-scale image) and assessment of vascular hemodynamics</a:t>
            </a:r>
            <a:r>
              <a:rPr lang="en-US" b="0" i="0" dirty="0">
                <a:solidFill>
                  <a:srgbClr val="000000"/>
                </a:solidFill>
                <a:effectLst/>
                <a:latin typeface="Open Sans Subset"/>
              </a:rPr>
              <a:t>.</a:t>
            </a:r>
            <a:endParaRPr lang="en-US" dirty="0"/>
          </a:p>
        </p:txBody>
      </p:sp>
    </p:spTree>
    <p:extLst>
      <p:ext uri="{BB962C8B-B14F-4D97-AF65-F5344CB8AC3E}">
        <p14:creationId xmlns:p14="http://schemas.microsoft.com/office/powerpoint/2010/main" val="3034112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1F57B-F374-D283-E0B8-65BB87CD3C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CD504C-818C-3B50-CA72-79EE69CA63F7}"/>
              </a:ext>
            </a:extLst>
          </p:cNvPr>
          <p:cNvSpPr>
            <a:spLocks noGrp="1"/>
          </p:cNvSpPr>
          <p:nvPr>
            <p:ph idx="1"/>
          </p:nvPr>
        </p:nvSpPr>
        <p:spPr/>
        <p:txBody>
          <a:bodyPr/>
          <a:lstStyle/>
          <a:p>
            <a:r>
              <a:rPr lang="en-US" b="1" i="0" dirty="0">
                <a:solidFill>
                  <a:srgbClr val="000000"/>
                </a:solidFill>
                <a:effectLst/>
                <a:latin typeface="Open Sans Subset"/>
              </a:rPr>
              <a:t>Note that no absolute value of velocity can be determined from color Doppler images. </a:t>
            </a:r>
            <a:endParaRPr lang="en-US" b="1" dirty="0"/>
          </a:p>
        </p:txBody>
      </p:sp>
    </p:spTree>
    <p:extLst>
      <p:ext uri="{BB962C8B-B14F-4D97-AF65-F5344CB8AC3E}">
        <p14:creationId xmlns:p14="http://schemas.microsoft.com/office/powerpoint/2010/main" val="3143087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A4BC-6C8C-C904-2686-7FD5E9F668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97E154-3BCF-66E7-4ECB-440B731540E3}"/>
              </a:ext>
            </a:extLst>
          </p:cNvPr>
          <p:cNvSpPr>
            <a:spLocks noGrp="1"/>
          </p:cNvSpPr>
          <p:nvPr>
            <p:ph idx="1"/>
          </p:nvPr>
        </p:nvSpPr>
        <p:spPr/>
        <p:txBody>
          <a:bodyPr/>
          <a:lstStyle/>
          <a:p>
            <a:pPr>
              <a:lnSpc>
                <a:spcPct val="150000"/>
              </a:lnSpc>
            </a:pPr>
            <a:r>
              <a:rPr lang="en-US" b="1" i="0" dirty="0">
                <a:solidFill>
                  <a:srgbClr val="000000"/>
                </a:solidFill>
                <a:effectLst/>
                <a:latin typeface="Segoe UI" panose="020B0502040204020203" pitchFamily="34" charset="0"/>
              </a:rPr>
              <a:t>The </a:t>
            </a:r>
            <a:r>
              <a:rPr lang="en-US" b="1" i="1" u="sng" dirty="0">
                <a:solidFill>
                  <a:srgbClr val="000000"/>
                </a:solidFill>
                <a:effectLst/>
                <a:latin typeface="Segoe UI" panose="020B0502040204020203" pitchFamily="34" charset="0"/>
              </a:rPr>
              <a:t>fundamental basis </a:t>
            </a:r>
            <a:r>
              <a:rPr lang="en-US" b="1" i="0" dirty="0">
                <a:solidFill>
                  <a:srgbClr val="000000"/>
                </a:solidFill>
                <a:effectLst/>
                <a:latin typeface="Segoe UI" panose="020B0502040204020203" pitchFamily="34" charset="0"/>
              </a:rPr>
              <a:t>for the Doppler effect in ultrasound is that an object in motion relative to the source transducer will reflect an ultrasound wave at a different frequency relative to the frequency transmitted by the source transducer; this is termed </a:t>
            </a:r>
            <a:r>
              <a:rPr lang="en-US" b="1" i="1" u="sng" dirty="0">
                <a:solidFill>
                  <a:srgbClr val="000000"/>
                </a:solidFill>
                <a:effectLst/>
                <a:latin typeface="Segoe UI" panose="020B0502040204020203" pitchFamily="34" charset="0"/>
              </a:rPr>
              <a:t>the Doppler shift. </a:t>
            </a:r>
            <a:endParaRPr lang="en-US" b="1" i="1" u="sng" dirty="0"/>
          </a:p>
        </p:txBody>
      </p:sp>
    </p:spTree>
    <p:extLst>
      <p:ext uri="{BB962C8B-B14F-4D97-AF65-F5344CB8AC3E}">
        <p14:creationId xmlns:p14="http://schemas.microsoft.com/office/powerpoint/2010/main" val="3873639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AF2B6-CF44-561A-7A31-AE05489196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613C6C-2E9A-8C54-B384-2932080683F5}"/>
              </a:ext>
            </a:extLst>
          </p:cNvPr>
          <p:cNvSpPr>
            <a:spLocks noGrp="1"/>
          </p:cNvSpPr>
          <p:nvPr>
            <p:ph idx="1"/>
          </p:nvPr>
        </p:nvSpPr>
        <p:spPr/>
        <p:txBody>
          <a:bodyPr/>
          <a:lstStyle/>
          <a:p>
            <a:pPr>
              <a:lnSpc>
                <a:spcPct val="150000"/>
              </a:lnSpc>
            </a:pPr>
            <a:r>
              <a:rPr lang="en-US" b="1" dirty="0"/>
              <a:t>CDV, all the three basic flow information are displayed, namely flow direction (red: to the transducer; blue: away from the transducer), flow velocity (color tone or color brightness), and distribution of velocities within the vessel (represented by different colors within the vessel).</a:t>
            </a:r>
          </a:p>
        </p:txBody>
      </p:sp>
    </p:spTree>
    <p:extLst>
      <p:ext uri="{BB962C8B-B14F-4D97-AF65-F5344CB8AC3E}">
        <p14:creationId xmlns:p14="http://schemas.microsoft.com/office/powerpoint/2010/main" val="541895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3A3F7-7F98-37A5-9F90-72A127AE99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9385E8-693A-7B7B-F962-F7298AE7456A}"/>
              </a:ext>
            </a:extLst>
          </p:cNvPr>
          <p:cNvSpPr>
            <a:spLocks noGrp="1"/>
          </p:cNvSpPr>
          <p:nvPr>
            <p:ph idx="1"/>
          </p:nvPr>
        </p:nvSpPr>
        <p:spPr/>
        <p:txBody>
          <a:bodyPr>
            <a:normAutofit lnSpcReduction="10000"/>
          </a:bodyPr>
          <a:lstStyle/>
          <a:p>
            <a:pPr>
              <a:lnSpc>
                <a:spcPct val="150000"/>
              </a:lnSpc>
            </a:pPr>
            <a:r>
              <a:rPr lang="en-US" b="1" i="0" dirty="0">
                <a:effectLst/>
                <a:latin typeface="helvetica" panose="020B0604020202020204" pitchFamily="34" charset="0"/>
              </a:rPr>
              <a:t>Turbulent (nonlaminar) blood flow is represented by the addition of green hues to the other colors (a mosaic pattern).</a:t>
            </a:r>
          </a:p>
          <a:p>
            <a:pPr>
              <a:lnSpc>
                <a:spcPct val="150000"/>
              </a:lnSpc>
            </a:pPr>
            <a:r>
              <a:rPr lang="en-US" b="1" i="0" dirty="0">
                <a:effectLst/>
                <a:latin typeface="helvetica" panose="020B0604020202020204" pitchFamily="34" charset="0"/>
              </a:rPr>
              <a:t>Aliased velocities shift the color from red to blue or vice versa (color reversal). A mosaic pattern and color reversal often coexist because high velocities are usually associated with turbulent flow.</a:t>
            </a:r>
            <a:endParaRPr lang="en-US" b="1" dirty="0"/>
          </a:p>
        </p:txBody>
      </p:sp>
    </p:spTree>
    <p:extLst>
      <p:ext uri="{BB962C8B-B14F-4D97-AF65-F5344CB8AC3E}">
        <p14:creationId xmlns:p14="http://schemas.microsoft.com/office/powerpoint/2010/main" val="447815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EF2DA-383B-45A9-F918-DE38812D6739}"/>
              </a:ext>
            </a:extLst>
          </p:cNvPr>
          <p:cNvSpPr>
            <a:spLocks noGrp="1"/>
          </p:cNvSpPr>
          <p:nvPr>
            <p:ph type="title"/>
          </p:nvPr>
        </p:nvSpPr>
        <p:spPr/>
        <p:txBody>
          <a:bodyPr/>
          <a:lstStyle/>
          <a:p>
            <a:r>
              <a:rPr lang="en-US" dirty="0" err="1"/>
              <a:t>CDE,power</a:t>
            </a:r>
            <a:r>
              <a:rPr lang="en-US" dirty="0"/>
              <a:t> Doppler, </a:t>
            </a:r>
            <a:r>
              <a:rPr lang="en-US" dirty="0" err="1"/>
              <a:t>angio</a:t>
            </a:r>
            <a:r>
              <a:rPr lang="en-US" dirty="0"/>
              <a:t> mode</a:t>
            </a:r>
          </a:p>
        </p:txBody>
      </p:sp>
      <p:sp>
        <p:nvSpPr>
          <p:cNvPr id="3" name="Content Placeholder 2">
            <a:extLst>
              <a:ext uri="{FF2B5EF4-FFF2-40B4-BE49-F238E27FC236}">
                <a16:creationId xmlns:a16="http://schemas.microsoft.com/office/drawing/2014/main" id="{A61FB054-B76D-396E-323F-9CDAC131F600}"/>
              </a:ext>
            </a:extLst>
          </p:cNvPr>
          <p:cNvSpPr>
            <a:spLocks noGrp="1"/>
          </p:cNvSpPr>
          <p:nvPr>
            <p:ph idx="1"/>
          </p:nvPr>
        </p:nvSpPr>
        <p:spPr/>
        <p:txBody>
          <a:bodyPr/>
          <a:lstStyle/>
          <a:p>
            <a:pPr>
              <a:lnSpc>
                <a:spcPct val="150000"/>
              </a:lnSpc>
            </a:pPr>
            <a:r>
              <a:rPr lang="en-US" b="1" dirty="0"/>
              <a:t>With CDE, the information is restricted to flow intensity (one color, with brightness related to flow intensity.</a:t>
            </a:r>
          </a:p>
        </p:txBody>
      </p:sp>
    </p:spTree>
    <p:extLst>
      <p:ext uri="{BB962C8B-B14F-4D97-AF65-F5344CB8AC3E}">
        <p14:creationId xmlns:p14="http://schemas.microsoft.com/office/powerpoint/2010/main" val="2295858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601C-D06E-E166-4202-1FE2707DE6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F925E56-6D8C-7A94-DC3F-085D855FEAF0}"/>
              </a:ext>
            </a:extLst>
          </p:cNvPr>
          <p:cNvSpPr>
            <a:spLocks noGrp="1"/>
          </p:cNvSpPr>
          <p:nvPr>
            <p:ph idx="1"/>
          </p:nvPr>
        </p:nvSpPr>
        <p:spPr/>
        <p:txBody>
          <a:bodyPr/>
          <a:lstStyle/>
          <a:p>
            <a:pPr>
              <a:lnSpc>
                <a:spcPct val="150000"/>
              </a:lnSpc>
            </a:pPr>
            <a:r>
              <a:rPr lang="en-US" b="1" dirty="0"/>
              <a:t>Compared to CDV, CDE is more sensitive and less dependent from Doppler angle.</a:t>
            </a:r>
          </a:p>
          <a:p>
            <a:pPr>
              <a:lnSpc>
                <a:spcPct val="150000"/>
              </a:lnSpc>
            </a:pPr>
            <a:r>
              <a:rPr lang="en-US" b="1" i="0" dirty="0">
                <a:solidFill>
                  <a:srgbClr val="000000"/>
                </a:solidFill>
                <a:effectLst/>
                <a:latin typeface="Open Sans Subset"/>
              </a:rPr>
              <a:t>Another advantage of PDI is that it can enable a global assessment of organ and tissue perfusion . Conventional PDI does not yield information about flow direction.</a:t>
            </a:r>
            <a:endParaRPr lang="en-US" b="1" dirty="0"/>
          </a:p>
        </p:txBody>
      </p:sp>
    </p:spTree>
    <p:extLst>
      <p:ext uri="{BB962C8B-B14F-4D97-AF65-F5344CB8AC3E}">
        <p14:creationId xmlns:p14="http://schemas.microsoft.com/office/powerpoint/2010/main" val="19851765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B066-43E3-613B-B721-3C603476CA2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50FFB2E-F69E-5791-6B27-B4AE968167A2}"/>
              </a:ext>
            </a:extLst>
          </p:cNvPr>
          <p:cNvPicPr>
            <a:picLocks noGrp="1" noChangeAspect="1"/>
          </p:cNvPicPr>
          <p:nvPr>
            <p:ph idx="1"/>
          </p:nvPr>
        </p:nvPicPr>
        <p:blipFill>
          <a:blip r:embed="rId2"/>
          <a:stretch>
            <a:fillRect/>
          </a:stretch>
        </p:blipFill>
        <p:spPr>
          <a:xfrm>
            <a:off x="3400895" y="1825625"/>
            <a:ext cx="5390209" cy="4351338"/>
          </a:xfrm>
        </p:spPr>
      </p:pic>
    </p:spTree>
    <p:extLst>
      <p:ext uri="{BB962C8B-B14F-4D97-AF65-F5344CB8AC3E}">
        <p14:creationId xmlns:p14="http://schemas.microsoft.com/office/powerpoint/2010/main" val="3203539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59D4-B5F4-6250-5051-0C53666DAE55}"/>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09AA640A-0452-FEDD-0E30-A82A937899BB}"/>
              </a:ext>
            </a:extLst>
          </p:cNvPr>
          <p:cNvPicPr>
            <a:picLocks noGrp="1" noChangeAspect="1"/>
          </p:cNvPicPr>
          <p:nvPr>
            <p:ph idx="1"/>
          </p:nvPr>
        </p:nvPicPr>
        <p:blipFill>
          <a:blip r:embed="rId2"/>
          <a:stretch>
            <a:fillRect/>
          </a:stretch>
        </p:blipFill>
        <p:spPr>
          <a:xfrm>
            <a:off x="838199" y="1840112"/>
            <a:ext cx="11319409" cy="4652763"/>
          </a:xfrm>
        </p:spPr>
      </p:pic>
    </p:spTree>
    <p:extLst>
      <p:ext uri="{BB962C8B-B14F-4D97-AF65-F5344CB8AC3E}">
        <p14:creationId xmlns:p14="http://schemas.microsoft.com/office/powerpoint/2010/main" val="2452557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D122-B7EE-9076-F125-347B77D6146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465E992-F218-3E09-931F-4F262F2F45B5}"/>
              </a:ext>
            </a:extLst>
          </p:cNvPr>
          <p:cNvPicPr>
            <a:picLocks noGrp="1" noChangeAspect="1"/>
          </p:cNvPicPr>
          <p:nvPr>
            <p:ph idx="1"/>
          </p:nvPr>
        </p:nvPicPr>
        <p:blipFill>
          <a:blip r:embed="rId2"/>
          <a:stretch>
            <a:fillRect/>
          </a:stretch>
        </p:blipFill>
        <p:spPr>
          <a:xfrm>
            <a:off x="1150385" y="2157573"/>
            <a:ext cx="10386320" cy="3348096"/>
          </a:xfrm>
        </p:spPr>
      </p:pic>
    </p:spTree>
    <p:extLst>
      <p:ext uri="{BB962C8B-B14F-4D97-AF65-F5344CB8AC3E}">
        <p14:creationId xmlns:p14="http://schemas.microsoft.com/office/powerpoint/2010/main" val="2051397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B5F12-B480-37AB-4BF0-C22807F1E087}"/>
              </a:ext>
            </a:extLst>
          </p:cNvPr>
          <p:cNvSpPr>
            <a:spLocks noGrp="1"/>
          </p:cNvSpPr>
          <p:nvPr>
            <p:ph type="title"/>
          </p:nvPr>
        </p:nvSpPr>
        <p:spPr/>
        <p:txBody>
          <a:bodyPr/>
          <a:lstStyle/>
          <a:p>
            <a:r>
              <a:rPr lang="en-US" b="1" dirty="0"/>
              <a:t>adjustment of Doppler controls</a:t>
            </a:r>
          </a:p>
        </p:txBody>
      </p:sp>
      <p:sp>
        <p:nvSpPr>
          <p:cNvPr id="3" name="Content Placeholder 2">
            <a:extLst>
              <a:ext uri="{FF2B5EF4-FFF2-40B4-BE49-F238E27FC236}">
                <a16:creationId xmlns:a16="http://schemas.microsoft.com/office/drawing/2014/main" id="{1F2584E2-3EF4-0E5F-46D9-09700DAB6750}"/>
              </a:ext>
            </a:extLst>
          </p:cNvPr>
          <p:cNvSpPr>
            <a:spLocks noGrp="1"/>
          </p:cNvSpPr>
          <p:nvPr>
            <p:ph idx="1"/>
          </p:nvPr>
        </p:nvSpPr>
        <p:spPr/>
        <p:txBody>
          <a:bodyPr>
            <a:normAutofit/>
          </a:bodyPr>
          <a:lstStyle/>
          <a:p>
            <a:r>
              <a:rPr lang="en-US" b="1" dirty="0"/>
              <a:t>examiner to adjust primary and secondary Doppler controls.</a:t>
            </a:r>
          </a:p>
          <a:p>
            <a:r>
              <a:rPr lang="en-US" dirty="0"/>
              <a:t>Primary Doppler controls comprise the color </a:t>
            </a:r>
          </a:p>
          <a:p>
            <a:r>
              <a:rPr lang="en-US" dirty="0"/>
              <a:t>1</a:t>
            </a:r>
            <a:r>
              <a:rPr lang="en-US" b="1" dirty="0"/>
              <a:t>.box size</a:t>
            </a:r>
          </a:p>
          <a:p>
            <a:r>
              <a:rPr lang="en-US" b="1" dirty="0"/>
              <a:t>2.color box </a:t>
            </a:r>
          </a:p>
          <a:p>
            <a:r>
              <a:rPr lang="en-US" b="1" dirty="0"/>
              <a:t>3.angle</a:t>
            </a:r>
          </a:p>
          <a:p>
            <a:r>
              <a:rPr lang="en-US" b="1" dirty="0"/>
              <a:t>4.color gain</a:t>
            </a:r>
          </a:p>
          <a:p>
            <a:r>
              <a:rPr lang="en-US" b="1" dirty="0"/>
              <a:t>5.pulse repetition frequency (PRF)</a:t>
            </a:r>
          </a:p>
          <a:p>
            <a:r>
              <a:rPr lang="en-US" b="1" dirty="0"/>
              <a:t> 5.“invert” control</a:t>
            </a:r>
            <a:r>
              <a:rPr lang="en-US" dirty="0"/>
              <a:t>.</a:t>
            </a:r>
          </a:p>
        </p:txBody>
      </p:sp>
    </p:spTree>
    <p:extLst>
      <p:ext uri="{BB962C8B-B14F-4D97-AF65-F5344CB8AC3E}">
        <p14:creationId xmlns:p14="http://schemas.microsoft.com/office/powerpoint/2010/main" val="1274058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524E0-8F9C-B188-52C7-2FAC4131CC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D43DD43-B343-0E74-67F9-CDCA38B85A7D}"/>
              </a:ext>
            </a:extLst>
          </p:cNvPr>
          <p:cNvSpPr>
            <a:spLocks noGrp="1"/>
          </p:cNvSpPr>
          <p:nvPr>
            <p:ph idx="1"/>
          </p:nvPr>
        </p:nvSpPr>
        <p:spPr/>
        <p:txBody>
          <a:bodyPr/>
          <a:lstStyle/>
          <a:p>
            <a:pPr>
              <a:lnSpc>
                <a:spcPct val="150000"/>
              </a:lnSpc>
            </a:pPr>
            <a:r>
              <a:rPr lang="en-US" b="1" dirty="0"/>
              <a:t>Secondary Doppler controls entail the </a:t>
            </a:r>
          </a:p>
          <a:p>
            <a:pPr>
              <a:lnSpc>
                <a:spcPct val="150000"/>
              </a:lnSpc>
            </a:pPr>
            <a:r>
              <a:rPr lang="en-US" b="1" dirty="0"/>
              <a:t>1.wall filter</a:t>
            </a:r>
          </a:p>
          <a:p>
            <a:pPr>
              <a:lnSpc>
                <a:spcPct val="150000"/>
              </a:lnSpc>
            </a:pPr>
            <a:r>
              <a:rPr lang="en-US" b="1" dirty="0"/>
              <a:t>2.Doppler frequency</a:t>
            </a:r>
          </a:p>
          <a:p>
            <a:pPr>
              <a:lnSpc>
                <a:spcPct val="150000"/>
              </a:lnSpc>
            </a:pPr>
            <a:r>
              <a:rPr lang="en-US" b="1" dirty="0"/>
              <a:t> 3.write priority.</a:t>
            </a:r>
          </a:p>
          <a:p>
            <a:pPr>
              <a:lnSpc>
                <a:spcPct val="150000"/>
              </a:lnSpc>
            </a:pPr>
            <a:endParaRPr lang="en-US" b="1" dirty="0"/>
          </a:p>
        </p:txBody>
      </p:sp>
    </p:spTree>
    <p:extLst>
      <p:ext uri="{BB962C8B-B14F-4D97-AF65-F5344CB8AC3E}">
        <p14:creationId xmlns:p14="http://schemas.microsoft.com/office/powerpoint/2010/main" val="4234573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C854B-A21F-7A1A-D0F7-0CA4A806B5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633309-A628-5BAA-2D83-C6E452699B08}"/>
              </a:ext>
            </a:extLst>
          </p:cNvPr>
          <p:cNvSpPr>
            <a:spLocks noGrp="1"/>
          </p:cNvSpPr>
          <p:nvPr>
            <p:ph idx="1"/>
          </p:nvPr>
        </p:nvSpPr>
        <p:spPr/>
        <p:txBody>
          <a:bodyPr/>
          <a:lstStyle/>
          <a:p>
            <a:pPr>
              <a:lnSpc>
                <a:spcPct val="150000"/>
              </a:lnSpc>
            </a:pPr>
            <a:r>
              <a:rPr lang="en-US" b="1" dirty="0"/>
              <a:t>Adjust the color box size </a:t>
            </a:r>
          </a:p>
          <a:p>
            <a:pPr>
              <a:lnSpc>
                <a:spcPct val="150000"/>
              </a:lnSpc>
            </a:pPr>
            <a:r>
              <a:rPr lang="en-US" b="1" dirty="0"/>
              <a:t>The controls on the dashboard help the user change the shape and position of the color box .</a:t>
            </a:r>
          </a:p>
        </p:txBody>
      </p:sp>
    </p:spTree>
    <p:extLst>
      <p:ext uri="{BB962C8B-B14F-4D97-AF65-F5344CB8AC3E}">
        <p14:creationId xmlns:p14="http://schemas.microsoft.com/office/powerpoint/2010/main" val="326948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F09C1-9194-1AE4-0FC4-4493ED689A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10D422-A20F-E132-8C7F-15790A2A67D8}"/>
              </a:ext>
            </a:extLst>
          </p:cNvPr>
          <p:cNvSpPr>
            <a:spLocks noGrp="1"/>
          </p:cNvSpPr>
          <p:nvPr>
            <p:ph idx="1"/>
          </p:nvPr>
        </p:nvSpPr>
        <p:spPr/>
        <p:txBody>
          <a:bodyPr/>
          <a:lstStyle/>
          <a:p>
            <a:pPr>
              <a:lnSpc>
                <a:spcPct val="150000"/>
              </a:lnSpc>
            </a:pPr>
            <a:r>
              <a:rPr lang="en-US" b="1" i="0" dirty="0">
                <a:solidFill>
                  <a:srgbClr val="000000"/>
                </a:solidFill>
                <a:effectLst/>
                <a:latin typeface="Open Sans Subset"/>
              </a:rPr>
              <a:t>The received sound frequency can be higher or lower than the transmitted sound frequency, depending on whether the RBCs are moving toward the transducer (higher) or away from it (lower)</a:t>
            </a:r>
            <a:endParaRPr lang="en-US" b="1" dirty="0"/>
          </a:p>
        </p:txBody>
      </p:sp>
    </p:spTree>
    <p:extLst>
      <p:ext uri="{BB962C8B-B14F-4D97-AF65-F5344CB8AC3E}">
        <p14:creationId xmlns:p14="http://schemas.microsoft.com/office/powerpoint/2010/main" val="4037617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7CC4-0FFE-0068-07A6-537A75B7E19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4982340-EBFA-EE53-AC99-E6B95EE1C683}"/>
              </a:ext>
            </a:extLst>
          </p:cNvPr>
          <p:cNvPicPr>
            <a:picLocks noGrp="1" noChangeAspect="1"/>
          </p:cNvPicPr>
          <p:nvPr>
            <p:ph idx="1"/>
          </p:nvPr>
        </p:nvPicPr>
        <p:blipFill>
          <a:blip r:embed="rId2"/>
          <a:stretch>
            <a:fillRect/>
          </a:stretch>
        </p:blipFill>
        <p:spPr>
          <a:xfrm>
            <a:off x="3876526" y="1825625"/>
            <a:ext cx="4438948" cy="4351338"/>
          </a:xfrm>
        </p:spPr>
      </p:pic>
    </p:spTree>
    <p:extLst>
      <p:ext uri="{BB962C8B-B14F-4D97-AF65-F5344CB8AC3E}">
        <p14:creationId xmlns:p14="http://schemas.microsoft.com/office/powerpoint/2010/main" val="4225569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53BD1-1710-5123-8E53-1B25D2C1C958}"/>
              </a:ext>
            </a:extLst>
          </p:cNvPr>
          <p:cNvSpPr>
            <a:spLocks noGrp="1"/>
          </p:cNvSpPr>
          <p:nvPr>
            <p:ph type="title"/>
          </p:nvPr>
        </p:nvSpPr>
        <p:spPr/>
        <p:txBody>
          <a:bodyPr/>
          <a:lstStyle/>
          <a:p>
            <a:r>
              <a:rPr lang="en-US" b="1" dirty="0"/>
              <a:t>Adjust the Doppler </a:t>
            </a:r>
            <a:r>
              <a:rPr lang="en-US" b="1" dirty="0" err="1"/>
              <a:t>insonation</a:t>
            </a:r>
            <a:r>
              <a:rPr lang="en-US" b="1" dirty="0"/>
              <a:t> angle:</a:t>
            </a:r>
            <a:br>
              <a:rPr lang="en-US" b="1" dirty="0"/>
            </a:br>
            <a:endParaRPr lang="en-US" b="1" dirty="0"/>
          </a:p>
        </p:txBody>
      </p:sp>
      <p:sp>
        <p:nvSpPr>
          <p:cNvPr id="3" name="Content Placeholder 2">
            <a:extLst>
              <a:ext uri="{FF2B5EF4-FFF2-40B4-BE49-F238E27FC236}">
                <a16:creationId xmlns:a16="http://schemas.microsoft.com/office/drawing/2014/main" id="{BF5DB489-0756-F210-CC94-6174C9BF4FEE}"/>
              </a:ext>
            </a:extLst>
          </p:cNvPr>
          <p:cNvSpPr>
            <a:spLocks noGrp="1"/>
          </p:cNvSpPr>
          <p:nvPr>
            <p:ph idx="1"/>
          </p:nvPr>
        </p:nvSpPr>
        <p:spPr/>
        <p:txBody>
          <a:bodyPr/>
          <a:lstStyle/>
          <a:p>
            <a:endParaRPr lang="en-US" dirty="0"/>
          </a:p>
          <a:p>
            <a:pPr>
              <a:lnSpc>
                <a:spcPct val="150000"/>
              </a:lnSpc>
            </a:pPr>
            <a:r>
              <a:rPr lang="en-US" b="1" dirty="0"/>
              <a:t>With radial and curvilinear transducers used with EUS, the Doppler angle may be adjusted only by angulating the tip of the scope.</a:t>
            </a:r>
          </a:p>
          <a:p>
            <a:pPr>
              <a:lnSpc>
                <a:spcPct val="150000"/>
              </a:lnSpc>
            </a:pPr>
            <a:r>
              <a:rPr lang="en-US" b="1" dirty="0"/>
              <a:t>If this maneuver fails to improve the orientation, technical shifting of the angle of </a:t>
            </a:r>
            <a:r>
              <a:rPr lang="en-US" b="1" dirty="0" err="1"/>
              <a:t>insonation</a:t>
            </a:r>
            <a:r>
              <a:rPr lang="en-US" b="1" dirty="0"/>
              <a:t>, image steering) might help.</a:t>
            </a:r>
          </a:p>
        </p:txBody>
      </p:sp>
    </p:spTree>
    <p:extLst>
      <p:ext uri="{BB962C8B-B14F-4D97-AF65-F5344CB8AC3E}">
        <p14:creationId xmlns:p14="http://schemas.microsoft.com/office/powerpoint/2010/main" val="838503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08CFD-E8B3-4061-6E96-241A7487403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E778E9A-FE98-B636-3373-70C340D21F64}"/>
              </a:ext>
            </a:extLst>
          </p:cNvPr>
          <p:cNvPicPr>
            <a:picLocks noGrp="1" noChangeAspect="1"/>
          </p:cNvPicPr>
          <p:nvPr>
            <p:ph idx="1"/>
          </p:nvPr>
        </p:nvPicPr>
        <p:blipFill>
          <a:blip r:embed="rId2"/>
          <a:stretch>
            <a:fillRect/>
          </a:stretch>
        </p:blipFill>
        <p:spPr>
          <a:xfrm>
            <a:off x="838200" y="2175930"/>
            <a:ext cx="10515600" cy="3650727"/>
          </a:xfrm>
        </p:spPr>
      </p:pic>
    </p:spTree>
    <p:extLst>
      <p:ext uri="{BB962C8B-B14F-4D97-AF65-F5344CB8AC3E}">
        <p14:creationId xmlns:p14="http://schemas.microsoft.com/office/powerpoint/2010/main" val="39861974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DA646-F1C7-BB8D-F7D3-220A84015C3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3547D23-97E6-3E0E-EE09-7FBAD23B5108}"/>
              </a:ext>
            </a:extLst>
          </p:cNvPr>
          <p:cNvPicPr>
            <a:picLocks noGrp="1" noChangeAspect="1"/>
          </p:cNvPicPr>
          <p:nvPr>
            <p:ph idx="1"/>
          </p:nvPr>
        </p:nvPicPr>
        <p:blipFill>
          <a:blip r:embed="rId2"/>
          <a:stretch>
            <a:fillRect/>
          </a:stretch>
        </p:blipFill>
        <p:spPr>
          <a:xfrm>
            <a:off x="2405399" y="1825625"/>
            <a:ext cx="7381202" cy="4351338"/>
          </a:xfrm>
        </p:spPr>
      </p:pic>
    </p:spTree>
    <p:extLst>
      <p:ext uri="{BB962C8B-B14F-4D97-AF65-F5344CB8AC3E}">
        <p14:creationId xmlns:p14="http://schemas.microsoft.com/office/powerpoint/2010/main" val="1599083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9460D-269F-222A-CEF1-FEDEC7ED9987}"/>
              </a:ext>
            </a:extLst>
          </p:cNvPr>
          <p:cNvSpPr>
            <a:spLocks noGrp="1"/>
          </p:cNvSpPr>
          <p:nvPr>
            <p:ph type="title"/>
          </p:nvPr>
        </p:nvSpPr>
        <p:spPr/>
        <p:txBody>
          <a:bodyPr>
            <a:normAutofit fontScale="90000"/>
          </a:bodyPr>
          <a:lstStyle/>
          <a:p>
            <a:r>
              <a:rPr lang="en-US" b="1" dirty="0"/>
              <a:t>adjust the velocity scale/pulse repetition frequency</a:t>
            </a:r>
            <a:br>
              <a:rPr lang="en-US" b="1" dirty="0"/>
            </a:br>
            <a:endParaRPr lang="en-US" b="1" dirty="0"/>
          </a:p>
        </p:txBody>
      </p:sp>
      <p:sp>
        <p:nvSpPr>
          <p:cNvPr id="3" name="Content Placeholder 2">
            <a:extLst>
              <a:ext uri="{FF2B5EF4-FFF2-40B4-BE49-F238E27FC236}">
                <a16:creationId xmlns:a16="http://schemas.microsoft.com/office/drawing/2014/main" id="{DD3517FB-E5B0-43DD-EBAD-6A4D5EDDDD69}"/>
              </a:ext>
            </a:extLst>
          </p:cNvPr>
          <p:cNvSpPr>
            <a:spLocks noGrp="1"/>
          </p:cNvSpPr>
          <p:nvPr>
            <p:ph idx="1"/>
          </p:nvPr>
        </p:nvSpPr>
        <p:spPr/>
        <p:txBody>
          <a:bodyPr/>
          <a:lstStyle/>
          <a:p>
            <a:pPr>
              <a:lnSpc>
                <a:spcPct val="150000"/>
              </a:lnSpc>
            </a:pPr>
            <a:endParaRPr lang="en-US" b="1" dirty="0"/>
          </a:p>
          <a:p>
            <a:pPr>
              <a:lnSpc>
                <a:spcPct val="150000"/>
              </a:lnSpc>
            </a:pPr>
            <a:r>
              <a:rPr lang="en-US" b="1" dirty="0"/>
              <a:t>After activating the color-sampling box, a “color bar” or “color map” appears on the side of the screen, which is divided into two equal parts by a black bar that marks the baseline or point of zero flow on the Doppler spectrum.</a:t>
            </a:r>
          </a:p>
        </p:txBody>
      </p:sp>
    </p:spTree>
    <p:extLst>
      <p:ext uri="{BB962C8B-B14F-4D97-AF65-F5344CB8AC3E}">
        <p14:creationId xmlns:p14="http://schemas.microsoft.com/office/powerpoint/2010/main" val="3501251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62B4A-FE10-06F0-569A-9D4680F61B8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FC099D7-0408-BE22-AAD4-E76BFB6B998C}"/>
              </a:ext>
            </a:extLst>
          </p:cNvPr>
          <p:cNvPicPr>
            <a:picLocks noGrp="1" noChangeAspect="1"/>
          </p:cNvPicPr>
          <p:nvPr>
            <p:ph idx="1"/>
          </p:nvPr>
        </p:nvPicPr>
        <p:blipFill>
          <a:blip r:embed="rId2"/>
          <a:stretch>
            <a:fillRect/>
          </a:stretch>
        </p:blipFill>
        <p:spPr>
          <a:xfrm>
            <a:off x="3935844" y="1825625"/>
            <a:ext cx="4320312" cy="4351338"/>
          </a:xfrm>
        </p:spPr>
      </p:pic>
    </p:spTree>
    <p:extLst>
      <p:ext uri="{BB962C8B-B14F-4D97-AF65-F5344CB8AC3E}">
        <p14:creationId xmlns:p14="http://schemas.microsoft.com/office/powerpoint/2010/main" val="3505150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8741-32F1-8F66-0E18-EEE4A05C48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521246-BF35-6E79-0223-4564C2A6A5B1}"/>
              </a:ext>
            </a:extLst>
          </p:cNvPr>
          <p:cNvSpPr>
            <a:spLocks noGrp="1"/>
          </p:cNvSpPr>
          <p:nvPr>
            <p:ph idx="1"/>
          </p:nvPr>
        </p:nvSpPr>
        <p:spPr/>
        <p:txBody>
          <a:bodyPr/>
          <a:lstStyle/>
          <a:p>
            <a:pPr>
              <a:lnSpc>
                <a:spcPct val="150000"/>
              </a:lnSpc>
            </a:pPr>
            <a:r>
              <a:rPr lang="en-US" b="1" dirty="0"/>
              <a:t>The extremes of the color bar are marked by the maximum (positive) and minimum (negative) velocity in centimeter per second.</a:t>
            </a:r>
          </a:p>
          <a:p>
            <a:pPr>
              <a:lnSpc>
                <a:spcPct val="150000"/>
              </a:lnSpc>
            </a:pPr>
            <a:r>
              <a:rPr lang="en-US" b="1" dirty="0"/>
              <a:t> This value indicates the </a:t>
            </a:r>
            <a:r>
              <a:rPr lang="en-US" b="1" i="1" u="sng" dirty="0"/>
              <a:t>highest measurable limit </a:t>
            </a:r>
            <a:r>
              <a:rPr lang="en-US" b="1" dirty="0"/>
              <a:t>for a given Doppler signal shift and is known as the </a:t>
            </a:r>
            <a:r>
              <a:rPr lang="en-US" b="1" i="1" u="sng" dirty="0"/>
              <a:t>Nyquist limit (half the Doppler PRF).</a:t>
            </a:r>
          </a:p>
        </p:txBody>
      </p:sp>
    </p:spTree>
    <p:extLst>
      <p:ext uri="{BB962C8B-B14F-4D97-AF65-F5344CB8AC3E}">
        <p14:creationId xmlns:p14="http://schemas.microsoft.com/office/powerpoint/2010/main" val="543681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0CA4-82CF-23FA-F37C-9F98D74849A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F5F5C6-34AF-7CA8-2BD2-36150817FB18}"/>
              </a:ext>
            </a:extLst>
          </p:cNvPr>
          <p:cNvSpPr>
            <a:spLocks noGrp="1"/>
          </p:cNvSpPr>
          <p:nvPr>
            <p:ph idx="1"/>
          </p:nvPr>
        </p:nvSpPr>
        <p:spPr/>
        <p:txBody>
          <a:bodyPr/>
          <a:lstStyle/>
          <a:p>
            <a:pPr>
              <a:lnSpc>
                <a:spcPct val="150000"/>
              </a:lnSpc>
            </a:pPr>
            <a:r>
              <a:rPr lang="en-US" b="1" i="0" dirty="0">
                <a:solidFill>
                  <a:srgbClr val="3D3D3D"/>
                </a:solidFill>
                <a:effectLst/>
                <a:latin typeface="Open Sans" panose="020B0604020202020204" pitchFamily="34" charset="0"/>
              </a:rPr>
              <a:t>The Nyquist limit represents the maximum </a:t>
            </a:r>
            <a:r>
              <a:rPr lang="en-US" b="1" i="0" u="none" strike="noStrike" dirty="0">
                <a:solidFill>
                  <a:srgbClr val="41699B"/>
                </a:solidFill>
                <a:effectLst/>
                <a:latin typeface="Open Sans" panose="020B0604020202020204" pitchFamily="34" charset="0"/>
                <a:hlinkClick r:id="rId2"/>
              </a:rPr>
              <a:t>Doppler shift</a:t>
            </a:r>
            <a:r>
              <a:rPr lang="en-US" b="1" i="0" dirty="0">
                <a:solidFill>
                  <a:srgbClr val="3D3D3D"/>
                </a:solidFill>
                <a:effectLst/>
                <a:latin typeface="Open Sans" panose="020B0604020202020204" pitchFamily="34" charset="0"/>
              </a:rPr>
              <a:t> frequency that can be correctly measured without resulting in </a:t>
            </a:r>
            <a:r>
              <a:rPr lang="en-US" b="1" i="1" u="sng" dirty="0">
                <a:solidFill>
                  <a:srgbClr val="3D3D3D"/>
                </a:solidFill>
                <a:effectLst/>
                <a:latin typeface="Open Sans" panose="020B0604020202020204" pitchFamily="34" charset="0"/>
              </a:rPr>
              <a:t>aliasing in color or pulsed wave ultrasound</a:t>
            </a:r>
            <a:r>
              <a:rPr lang="en-US" b="1" i="0" dirty="0">
                <a:solidFill>
                  <a:srgbClr val="3D3D3D"/>
                </a:solidFill>
                <a:effectLst/>
                <a:latin typeface="Open Sans" panose="020B0604020202020204" pitchFamily="34" charset="0"/>
              </a:rPr>
              <a:t>.</a:t>
            </a:r>
          </a:p>
          <a:p>
            <a:pPr>
              <a:lnSpc>
                <a:spcPct val="150000"/>
              </a:lnSpc>
            </a:pPr>
            <a:endParaRPr lang="en-US" b="1" dirty="0">
              <a:solidFill>
                <a:srgbClr val="3D3D3D"/>
              </a:solidFill>
              <a:latin typeface="Open Sans" panose="020B0604020202020204" pitchFamily="34" charset="0"/>
            </a:endParaRPr>
          </a:p>
          <a:p>
            <a:pPr>
              <a:lnSpc>
                <a:spcPct val="150000"/>
              </a:lnSpc>
            </a:pPr>
            <a:endParaRPr lang="en-US" b="1" dirty="0"/>
          </a:p>
        </p:txBody>
      </p:sp>
    </p:spTree>
    <p:extLst>
      <p:ext uri="{BB962C8B-B14F-4D97-AF65-F5344CB8AC3E}">
        <p14:creationId xmlns:p14="http://schemas.microsoft.com/office/powerpoint/2010/main" val="28324947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EE24-6C0C-99A5-103B-9879D11A0C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E124A47-5B0B-EBE0-D27A-270AA3562B90}"/>
              </a:ext>
            </a:extLst>
          </p:cNvPr>
          <p:cNvSpPr>
            <a:spLocks noGrp="1"/>
          </p:cNvSpPr>
          <p:nvPr>
            <p:ph idx="1"/>
          </p:nvPr>
        </p:nvSpPr>
        <p:spPr/>
        <p:txBody>
          <a:bodyPr/>
          <a:lstStyle/>
          <a:p>
            <a:pPr algn="l"/>
            <a:r>
              <a:rPr lang="en-US" b="1" i="0" dirty="0">
                <a:solidFill>
                  <a:srgbClr val="65419B"/>
                </a:solidFill>
                <a:effectLst/>
                <a:latin typeface="Open Sans" panose="020B0606030504020204" pitchFamily="34" charset="0"/>
              </a:rPr>
              <a:t>Physics</a:t>
            </a:r>
          </a:p>
          <a:p>
            <a:pPr algn="l"/>
            <a:r>
              <a:rPr lang="en-US" b="0" i="0" dirty="0">
                <a:solidFill>
                  <a:srgbClr val="3D3D3D"/>
                </a:solidFill>
                <a:effectLst/>
                <a:latin typeface="Open Sans" panose="020B0606030504020204" pitchFamily="34" charset="0"/>
              </a:rPr>
              <a:t>The Nyquist limit always equals </a:t>
            </a:r>
            <a:r>
              <a:rPr lang="en-US" b="0" i="0" u="none" strike="noStrike" dirty="0">
                <a:solidFill>
                  <a:srgbClr val="41699B"/>
                </a:solidFill>
                <a:effectLst/>
                <a:latin typeface="Open Sans" panose="020B0606030504020204" pitchFamily="34" charset="0"/>
                <a:hlinkClick r:id="rId2"/>
              </a:rPr>
              <a:t>Pulse Repetition Frequency</a:t>
            </a:r>
            <a:r>
              <a:rPr lang="en-US" b="0" i="0" dirty="0">
                <a:solidFill>
                  <a:srgbClr val="3D3D3D"/>
                </a:solidFill>
                <a:effectLst/>
                <a:latin typeface="Open Sans" panose="020B0606030504020204" pitchFamily="34" charset="0"/>
              </a:rPr>
              <a:t> (PRF)/2. The US machine can display the Nyquist limit either as the maximum measurable blood flow velocity, or in kHz, the latter representing the maximum measurable Doppler shift. </a:t>
            </a:r>
          </a:p>
          <a:p>
            <a:pPr algn="l"/>
            <a:r>
              <a:rPr lang="en-US" b="0" i="0" dirty="0">
                <a:solidFill>
                  <a:srgbClr val="3D3D3D"/>
                </a:solidFill>
                <a:effectLst/>
                <a:latin typeface="Open Sans" panose="020B0606030504020204" pitchFamily="34" charset="0"/>
              </a:rPr>
              <a:t>If the blood flow velocity exceeds this limit the device will incorrectly register the direction and velocity of the flow, resulting in color or spectral Doppler </a:t>
            </a:r>
            <a:r>
              <a:rPr lang="en-US" b="0" i="0" u="none" strike="noStrike" dirty="0">
                <a:solidFill>
                  <a:srgbClr val="41699B"/>
                </a:solidFill>
                <a:effectLst/>
                <a:latin typeface="Open Sans" panose="020B0606030504020204" pitchFamily="34" charset="0"/>
                <a:hlinkClick r:id="rId3"/>
              </a:rPr>
              <a:t>aliasing</a:t>
            </a:r>
            <a:r>
              <a:rPr lang="en-US" b="0" i="0" dirty="0">
                <a:solidFill>
                  <a:srgbClr val="3D3D3D"/>
                </a:solidFill>
                <a:effectLst/>
                <a:latin typeface="Open Sans" panose="020B0606030504020204" pitchFamily="34" charset="0"/>
              </a:rPr>
              <a:t> artifact.</a:t>
            </a:r>
          </a:p>
          <a:p>
            <a:endParaRPr lang="en-US" dirty="0"/>
          </a:p>
        </p:txBody>
      </p:sp>
    </p:spTree>
    <p:extLst>
      <p:ext uri="{BB962C8B-B14F-4D97-AF65-F5344CB8AC3E}">
        <p14:creationId xmlns:p14="http://schemas.microsoft.com/office/powerpoint/2010/main" val="71784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A011F-C01A-7C9F-126D-66AB38EB302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F1B1293-58A8-80B4-5BEF-25DEC7CA7E29}"/>
              </a:ext>
            </a:extLst>
          </p:cNvPr>
          <p:cNvPicPr>
            <a:picLocks noGrp="1" noChangeAspect="1"/>
          </p:cNvPicPr>
          <p:nvPr>
            <p:ph idx="1"/>
          </p:nvPr>
        </p:nvPicPr>
        <p:blipFill>
          <a:blip r:embed="rId2"/>
          <a:stretch>
            <a:fillRect/>
          </a:stretch>
        </p:blipFill>
        <p:spPr>
          <a:xfrm>
            <a:off x="4068567" y="1825625"/>
            <a:ext cx="4253500" cy="4924496"/>
          </a:xfrm>
        </p:spPr>
      </p:pic>
    </p:spTree>
    <p:extLst>
      <p:ext uri="{BB962C8B-B14F-4D97-AF65-F5344CB8AC3E}">
        <p14:creationId xmlns:p14="http://schemas.microsoft.com/office/powerpoint/2010/main" val="1108419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B7D7B-DFFD-1F07-A7DA-C0152E1514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9D74AF-3E69-66CC-7872-4DC4E6D2EEF7}"/>
              </a:ext>
            </a:extLst>
          </p:cNvPr>
          <p:cNvSpPr>
            <a:spLocks noGrp="1"/>
          </p:cNvSpPr>
          <p:nvPr>
            <p:ph idx="1"/>
          </p:nvPr>
        </p:nvSpPr>
        <p:spPr/>
        <p:txBody>
          <a:bodyPr>
            <a:normAutofit/>
          </a:bodyPr>
          <a:lstStyle/>
          <a:p>
            <a:r>
              <a:rPr lang="fr-FR" sz="4000" b="1" dirty="0"/>
              <a:t>f D = 2 v f t cos θ c</a:t>
            </a:r>
          </a:p>
          <a:p>
            <a:endParaRPr lang="fr-FR" sz="4000" b="1" dirty="0"/>
          </a:p>
          <a:p>
            <a:r>
              <a:rPr lang="en-US" sz="2800" b="0" i="0" dirty="0">
                <a:solidFill>
                  <a:srgbClr val="000000"/>
                </a:solidFill>
                <a:effectLst/>
                <a:latin typeface="Segoe UI" panose="020B0502040204020203" pitchFamily="34" charset="0"/>
              </a:rPr>
              <a:t> </a:t>
            </a:r>
            <a:r>
              <a:rPr lang="en-US" sz="2800" b="0" i="1" dirty="0">
                <a:solidFill>
                  <a:srgbClr val="000000"/>
                </a:solidFill>
                <a:effectLst/>
                <a:latin typeface="Segoe UI" panose="020B0502040204020203" pitchFamily="34" charset="0"/>
              </a:rPr>
              <a:t>f </a:t>
            </a:r>
            <a:r>
              <a:rPr lang="en-US" sz="2800" b="0" i="0" baseline="-25000" dirty="0">
                <a:solidFill>
                  <a:srgbClr val="000000"/>
                </a:solidFill>
                <a:effectLst/>
                <a:latin typeface="Segoe UI" panose="020B0502040204020203" pitchFamily="34" charset="0"/>
              </a:rPr>
              <a:t>D </a:t>
            </a:r>
            <a:r>
              <a:rPr lang="en-US" sz="2800" b="0" i="0" dirty="0">
                <a:solidFill>
                  <a:srgbClr val="000000"/>
                </a:solidFill>
                <a:effectLst/>
                <a:latin typeface="Segoe UI" panose="020B0502040204020203" pitchFamily="34" charset="0"/>
              </a:rPr>
              <a:t>is the Doppler shift frequency, which is the difference between the transmitted and reflected frequencies; </a:t>
            </a:r>
            <a:r>
              <a:rPr lang="en-US" sz="2800" b="0" i="1" dirty="0">
                <a:solidFill>
                  <a:srgbClr val="000000"/>
                </a:solidFill>
                <a:effectLst/>
                <a:latin typeface="Segoe UI" panose="020B0502040204020203" pitchFamily="34" charset="0"/>
              </a:rPr>
              <a:t>v </a:t>
            </a:r>
            <a:r>
              <a:rPr lang="en-US" sz="2800" b="0" i="0" dirty="0">
                <a:solidFill>
                  <a:srgbClr val="000000"/>
                </a:solidFill>
                <a:effectLst/>
                <a:latin typeface="Segoe UI" panose="020B0502040204020203" pitchFamily="34" charset="0"/>
              </a:rPr>
              <a:t>is the velocity of the object in motion (red blood cells); </a:t>
            </a:r>
            <a:r>
              <a:rPr lang="en-US" sz="2800" b="0" i="1" dirty="0">
                <a:solidFill>
                  <a:srgbClr val="000000"/>
                </a:solidFill>
                <a:effectLst/>
                <a:latin typeface="Segoe UI" panose="020B0502040204020203" pitchFamily="34" charset="0"/>
              </a:rPr>
              <a:t>f </a:t>
            </a:r>
            <a:r>
              <a:rPr lang="en-US" sz="2800" b="0" i="0" baseline="-25000" dirty="0">
                <a:solidFill>
                  <a:srgbClr val="000000"/>
                </a:solidFill>
                <a:effectLst/>
                <a:latin typeface="Segoe UI" panose="020B0502040204020203" pitchFamily="34" charset="0"/>
              </a:rPr>
              <a:t>t </a:t>
            </a:r>
            <a:r>
              <a:rPr lang="en-US" sz="2800" b="0" i="0" dirty="0">
                <a:solidFill>
                  <a:srgbClr val="000000"/>
                </a:solidFill>
                <a:effectLst/>
                <a:latin typeface="Segoe UI" panose="020B0502040204020203" pitchFamily="34" charset="0"/>
              </a:rPr>
              <a:t>is the transmitted frequency; </a:t>
            </a:r>
            <a:r>
              <a:rPr lang="en-US" sz="2800" b="0" i="1" dirty="0">
                <a:solidFill>
                  <a:srgbClr val="000000"/>
                </a:solidFill>
                <a:effectLst/>
                <a:latin typeface="Segoe UI" panose="020B0502040204020203" pitchFamily="34" charset="0"/>
              </a:rPr>
              <a:t>θ </a:t>
            </a:r>
            <a:r>
              <a:rPr lang="en-US" sz="2800" b="0" i="0" dirty="0">
                <a:solidFill>
                  <a:srgbClr val="000000"/>
                </a:solidFill>
                <a:effectLst/>
                <a:latin typeface="Segoe UI" panose="020B0502040204020203" pitchFamily="34" charset="0"/>
              </a:rPr>
              <a:t>is the angle at which the object in motion is traveling relative to the direction of the source beam and </a:t>
            </a:r>
            <a:r>
              <a:rPr lang="en-US" sz="2800" b="0" i="1" dirty="0">
                <a:solidFill>
                  <a:srgbClr val="000000"/>
                </a:solidFill>
                <a:effectLst/>
                <a:latin typeface="Segoe UI" panose="020B0502040204020203" pitchFamily="34" charset="0"/>
              </a:rPr>
              <a:t>c </a:t>
            </a:r>
            <a:r>
              <a:rPr lang="en-US" sz="2800" b="0" i="0" dirty="0">
                <a:solidFill>
                  <a:srgbClr val="000000"/>
                </a:solidFill>
                <a:effectLst/>
                <a:latin typeface="Segoe UI" panose="020B0502040204020203" pitchFamily="34" charset="0"/>
              </a:rPr>
              <a:t>is the speed of sound in tissue (1540 m/s)</a:t>
            </a:r>
            <a:r>
              <a:rPr lang="fr-FR" sz="4000" b="1" i="0" dirty="0">
                <a:solidFill>
                  <a:srgbClr val="000000"/>
                </a:solidFill>
                <a:effectLst/>
                <a:latin typeface="Segoe UI" panose="020B0502040204020203" pitchFamily="34" charset="0"/>
              </a:rPr>
              <a:t>.</a:t>
            </a:r>
            <a:endParaRPr lang="en-US" sz="4000" b="1" dirty="0"/>
          </a:p>
        </p:txBody>
      </p:sp>
    </p:spTree>
    <p:extLst>
      <p:ext uri="{BB962C8B-B14F-4D97-AF65-F5344CB8AC3E}">
        <p14:creationId xmlns:p14="http://schemas.microsoft.com/office/powerpoint/2010/main" val="3612114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718E0-8400-46C4-447C-199D2A473B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9C6F1F0-3652-01AB-C5F9-E747A83A88C0}"/>
              </a:ext>
            </a:extLst>
          </p:cNvPr>
          <p:cNvSpPr>
            <a:spLocks noGrp="1"/>
          </p:cNvSpPr>
          <p:nvPr>
            <p:ph idx="1"/>
          </p:nvPr>
        </p:nvSpPr>
        <p:spPr/>
        <p:txBody>
          <a:bodyPr/>
          <a:lstStyle/>
          <a:p>
            <a:pPr>
              <a:lnSpc>
                <a:spcPct val="150000"/>
              </a:lnSpc>
            </a:pPr>
            <a:r>
              <a:rPr lang="en-US" b="1" i="1" dirty="0">
                <a:solidFill>
                  <a:srgbClr val="3D3D3D"/>
                </a:solidFill>
                <a:effectLst/>
                <a:latin typeface="Open Sans" panose="020B0606030504020204" pitchFamily="34" charset="0"/>
              </a:rPr>
              <a:t>Aliasing</a:t>
            </a:r>
            <a:r>
              <a:rPr lang="en-US" b="1" i="0" dirty="0">
                <a:solidFill>
                  <a:srgbClr val="3D3D3D"/>
                </a:solidFill>
                <a:effectLst/>
                <a:latin typeface="Open Sans" panose="020B0606030504020204" pitchFamily="34" charset="0"/>
              </a:rPr>
              <a:t> is a phenomenon inherent to </a:t>
            </a:r>
            <a:r>
              <a:rPr lang="en-US" b="1" i="0" u="none" strike="noStrike" dirty="0">
                <a:solidFill>
                  <a:srgbClr val="41699B"/>
                </a:solidFill>
                <a:effectLst/>
                <a:latin typeface="Open Sans" panose="020B0606030504020204" pitchFamily="34" charset="0"/>
                <a:hlinkClick r:id="rId2"/>
              </a:rPr>
              <a:t>Doppler</a:t>
            </a:r>
            <a:r>
              <a:rPr lang="en-US" b="1" i="0" dirty="0">
                <a:solidFill>
                  <a:srgbClr val="3D3D3D"/>
                </a:solidFill>
                <a:effectLst/>
                <a:latin typeface="Open Sans" panose="020B0606030504020204" pitchFamily="34" charset="0"/>
              </a:rPr>
              <a:t> modalities which utilize intermittent sampling in which an </a:t>
            </a:r>
            <a:r>
              <a:rPr lang="en-US" b="1" i="1" u="sng" dirty="0">
                <a:solidFill>
                  <a:srgbClr val="3D3D3D"/>
                </a:solidFill>
                <a:effectLst/>
                <a:latin typeface="Open Sans" panose="020B0606030504020204" pitchFamily="34" charset="0"/>
              </a:rPr>
              <a:t>insufficient sampling rate </a:t>
            </a:r>
            <a:r>
              <a:rPr lang="en-US" b="1" i="0" dirty="0">
                <a:solidFill>
                  <a:srgbClr val="3D3D3D"/>
                </a:solidFill>
                <a:effectLst/>
                <a:latin typeface="Open Sans" panose="020B0606030504020204" pitchFamily="34" charset="0"/>
              </a:rPr>
              <a:t>results in </a:t>
            </a:r>
            <a:r>
              <a:rPr lang="en-US" b="1" i="1" u="sng" dirty="0">
                <a:solidFill>
                  <a:srgbClr val="3D3D3D"/>
                </a:solidFill>
                <a:effectLst/>
                <a:latin typeface="Open Sans" panose="020B0606030504020204" pitchFamily="34" charset="0"/>
              </a:rPr>
              <a:t>an inability to record direction and velocity accurately.</a:t>
            </a:r>
            <a:endParaRPr lang="en-US" b="1" i="1" u="sng" dirty="0"/>
          </a:p>
        </p:txBody>
      </p:sp>
    </p:spTree>
    <p:extLst>
      <p:ext uri="{BB962C8B-B14F-4D97-AF65-F5344CB8AC3E}">
        <p14:creationId xmlns:p14="http://schemas.microsoft.com/office/powerpoint/2010/main" val="1012456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33B0-8C9A-90F6-AA7A-DA9C46B0DC0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4A17BDA-CA25-2A56-A586-A726E70025F9}"/>
              </a:ext>
            </a:extLst>
          </p:cNvPr>
          <p:cNvPicPr>
            <a:picLocks noGrp="1" noChangeAspect="1"/>
          </p:cNvPicPr>
          <p:nvPr>
            <p:ph idx="1"/>
          </p:nvPr>
        </p:nvPicPr>
        <p:blipFill>
          <a:blip r:embed="rId2"/>
          <a:stretch>
            <a:fillRect/>
          </a:stretch>
        </p:blipFill>
        <p:spPr>
          <a:xfrm>
            <a:off x="3805237" y="2667794"/>
            <a:ext cx="4581525" cy="2667000"/>
          </a:xfrm>
        </p:spPr>
      </p:pic>
    </p:spTree>
    <p:extLst>
      <p:ext uri="{BB962C8B-B14F-4D97-AF65-F5344CB8AC3E}">
        <p14:creationId xmlns:p14="http://schemas.microsoft.com/office/powerpoint/2010/main" val="1346511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A0B9E-C91B-560A-E0B5-AC9C92BC18E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9975B80-FFAD-92CF-5588-D940B891F28E}"/>
              </a:ext>
            </a:extLst>
          </p:cNvPr>
          <p:cNvPicPr>
            <a:picLocks noGrp="1" noChangeAspect="1"/>
          </p:cNvPicPr>
          <p:nvPr>
            <p:ph idx="1"/>
          </p:nvPr>
        </p:nvPicPr>
        <p:blipFill>
          <a:blip r:embed="rId2"/>
          <a:stretch>
            <a:fillRect/>
          </a:stretch>
        </p:blipFill>
        <p:spPr>
          <a:xfrm>
            <a:off x="1271587" y="2329656"/>
            <a:ext cx="9648825" cy="3343275"/>
          </a:xfrm>
        </p:spPr>
      </p:pic>
    </p:spTree>
    <p:extLst>
      <p:ext uri="{BB962C8B-B14F-4D97-AF65-F5344CB8AC3E}">
        <p14:creationId xmlns:p14="http://schemas.microsoft.com/office/powerpoint/2010/main" val="1537587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32A98-E94E-DB04-2A30-C12693F406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40D692-A5E8-F4D3-5333-D64D87EE1D2F}"/>
              </a:ext>
            </a:extLst>
          </p:cNvPr>
          <p:cNvSpPr>
            <a:spLocks noGrp="1"/>
          </p:cNvSpPr>
          <p:nvPr>
            <p:ph idx="1"/>
          </p:nvPr>
        </p:nvSpPr>
        <p:spPr/>
        <p:txBody>
          <a:bodyPr/>
          <a:lstStyle/>
          <a:p>
            <a:pPr algn="l">
              <a:buFont typeface="Arial" panose="020B0604020202020204" pitchFamily="34" charset="0"/>
              <a:buChar char="•"/>
            </a:pPr>
            <a:endParaRPr lang="en-US" b="0" i="0" dirty="0">
              <a:solidFill>
                <a:srgbClr val="3D3D3D"/>
              </a:solidFill>
              <a:effectLst/>
              <a:latin typeface="Open Sans" panose="020B0606030504020204" pitchFamily="34" charset="0"/>
            </a:endParaRPr>
          </a:p>
          <a:p>
            <a:pPr algn="l">
              <a:buFont typeface="Arial" panose="020B0604020202020204" pitchFamily="34" charset="0"/>
              <a:buChar char="•"/>
            </a:pPr>
            <a:r>
              <a:rPr lang="en-US" b="0" i="0" dirty="0">
                <a:solidFill>
                  <a:srgbClr val="3D3D3D"/>
                </a:solidFill>
                <a:effectLst/>
                <a:latin typeface="Open Sans" panose="020B0606030504020204" pitchFamily="34" charset="0"/>
              </a:rPr>
              <a:t>Other potential causative factors include:</a:t>
            </a:r>
          </a:p>
          <a:p>
            <a:pPr algn="l">
              <a:buFont typeface="Arial" panose="020B0604020202020204" pitchFamily="34" charset="0"/>
              <a:buChar char="•"/>
            </a:pPr>
            <a:endParaRPr lang="en-US" dirty="0">
              <a:solidFill>
                <a:srgbClr val="3D3D3D"/>
              </a:solidFill>
              <a:latin typeface="Open Sans" panose="020B0606030504020204" pitchFamily="34" charset="0"/>
            </a:endParaRPr>
          </a:p>
          <a:p>
            <a:pPr algn="l">
              <a:buFont typeface="Arial" panose="020B0604020202020204" pitchFamily="34" charset="0"/>
              <a:buChar char="•"/>
            </a:pPr>
            <a:endParaRPr lang="en-US" b="0" i="0" dirty="0">
              <a:solidFill>
                <a:srgbClr val="3D3D3D"/>
              </a:solidFill>
              <a:effectLst/>
              <a:latin typeface="Open Sans" panose="020B0606030504020204" pitchFamily="34" charset="0"/>
            </a:endParaRPr>
          </a:p>
          <a:p>
            <a:pPr algn="l">
              <a:buFont typeface="Arial" panose="020B0604020202020204" pitchFamily="34" charset="0"/>
              <a:buChar char="•"/>
            </a:pPr>
            <a:r>
              <a:rPr lang="en-US" b="0" i="0" dirty="0">
                <a:solidFill>
                  <a:srgbClr val="3D3D3D"/>
                </a:solidFill>
                <a:effectLst/>
                <a:latin typeface="Open Sans" panose="020B0606030504020204" pitchFamily="34" charset="0"/>
              </a:rPr>
              <a:t>use of higher frequency transducers</a:t>
            </a:r>
          </a:p>
          <a:p>
            <a:pPr algn="l">
              <a:buFont typeface="Arial" panose="020B0604020202020204" pitchFamily="34" charset="0"/>
              <a:buChar char="•"/>
            </a:pPr>
            <a:r>
              <a:rPr lang="en-US" b="0" i="0" dirty="0">
                <a:solidFill>
                  <a:srgbClr val="3D3D3D"/>
                </a:solidFill>
                <a:effectLst/>
                <a:latin typeface="Open Sans" panose="020B0606030504020204" pitchFamily="34" charset="0"/>
              </a:rPr>
              <a:t>inappropriate angle of </a:t>
            </a:r>
            <a:r>
              <a:rPr lang="en-US" b="0" i="0" dirty="0" err="1">
                <a:solidFill>
                  <a:srgbClr val="3D3D3D"/>
                </a:solidFill>
                <a:effectLst/>
                <a:latin typeface="Open Sans" panose="020B0606030504020204" pitchFamily="34" charset="0"/>
              </a:rPr>
              <a:t>insonation</a:t>
            </a:r>
            <a:endParaRPr lang="en-US" b="0" i="0" dirty="0">
              <a:solidFill>
                <a:srgbClr val="3D3D3D"/>
              </a:solidFill>
              <a:effectLst/>
              <a:latin typeface="Open Sans" panose="020B0606030504020204" pitchFamily="34" charset="0"/>
            </a:endParaRPr>
          </a:p>
          <a:p>
            <a:pPr algn="l">
              <a:buFont typeface="Arial" panose="020B0604020202020204" pitchFamily="34" charset="0"/>
              <a:buChar char="•"/>
            </a:pPr>
            <a:r>
              <a:rPr lang="en-US" b="0" i="0" dirty="0">
                <a:solidFill>
                  <a:srgbClr val="3D3D3D"/>
                </a:solidFill>
                <a:effectLst/>
                <a:latin typeface="Open Sans" panose="020B0606030504020204" pitchFamily="34" charset="0"/>
              </a:rPr>
              <a:t>large sampling volume</a:t>
            </a:r>
          </a:p>
          <a:p>
            <a:endParaRPr lang="en-US" dirty="0"/>
          </a:p>
        </p:txBody>
      </p:sp>
    </p:spTree>
    <p:extLst>
      <p:ext uri="{BB962C8B-B14F-4D97-AF65-F5344CB8AC3E}">
        <p14:creationId xmlns:p14="http://schemas.microsoft.com/office/powerpoint/2010/main" val="12418561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3692F-7223-E575-898F-8A1455E8A4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C19378-F6F8-234C-C26D-2734AC4C5DBC}"/>
              </a:ext>
            </a:extLst>
          </p:cNvPr>
          <p:cNvSpPr>
            <a:spLocks noGrp="1"/>
          </p:cNvSpPr>
          <p:nvPr>
            <p:ph idx="1"/>
          </p:nvPr>
        </p:nvSpPr>
        <p:spPr/>
        <p:txBody>
          <a:bodyPr/>
          <a:lstStyle/>
          <a:p>
            <a:r>
              <a:rPr lang="en-US" b="1" dirty="0"/>
              <a:t>In general, there are two indications for CDI: (a) to display the direction and perfusion of a large vessel and (b) to analyze the perfusion of a certain ROI. In EUS, b) is often the indication (solid tumor vascularization</a:t>
            </a:r>
            <a:r>
              <a:rPr lang="en-US" b="1" i="1" u="sng" dirty="0"/>
              <a:t>). Thus, PRF is mostly optimized to analyze the micro vascularization or maybe perfusion of a ROI</a:t>
            </a:r>
            <a:r>
              <a:rPr lang="en-US" b="1" dirty="0"/>
              <a:t>. </a:t>
            </a:r>
          </a:p>
          <a:p>
            <a:endParaRPr lang="en-US" b="1" dirty="0"/>
          </a:p>
          <a:p>
            <a:r>
              <a:rPr lang="en-US" b="1" dirty="0"/>
              <a:t>Thus, it is of importance to lower the frequency so that it does enable the investigator not to fail to display even small vessels in a certain ROI </a:t>
            </a:r>
          </a:p>
        </p:txBody>
      </p:sp>
    </p:spTree>
    <p:extLst>
      <p:ext uri="{BB962C8B-B14F-4D97-AF65-F5344CB8AC3E}">
        <p14:creationId xmlns:p14="http://schemas.microsoft.com/office/powerpoint/2010/main" val="19247953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B592D-0494-D8E5-0AFA-3C69AD2410A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CA53C1E-381F-0D11-2596-F05F93A85614}"/>
              </a:ext>
            </a:extLst>
          </p:cNvPr>
          <p:cNvPicPr>
            <a:picLocks noGrp="1" noChangeAspect="1"/>
          </p:cNvPicPr>
          <p:nvPr>
            <p:ph idx="1"/>
          </p:nvPr>
        </p:nvPicPr>
        <p:blipFill>
          <a:blip r:embed="rId2"/>
          <a:stretch>
            <a:fillRect/>
          </a:stretch>
        </p:blipFill>
        <p:spPr>
          <a:xfrm>
            <a:off x="2509477" y="1825625"/>
            <a:ext cx="7754405" cy="4739562"/>
          </a:xfrm>
        </p:spPr>
      </p:pic>
    </p:spTree>
    <p:extLst>
      <p:ext uri="{BB962C8B-B14F-4D97-AF65-F5344CB8AC3E}">
        <p14:creationId xmlns:p14="http://schemas.microsoft.com/office/powerpoint/2010/main" val="20253978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C7C0-75EC-1FFE-66B9-A4F543DE18B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33F3F2-A037-7EF7-324A-1C71BF1A0BF1}"/>
              </a:ext>
            </a:extLst>
          </p:cNvPr>
          <p:cNvSpPr>
            <a:spLocks noGrp="1"/>
          </p:cNvSpPr>
          <p:nvPr>
            <p:ph idx="1"/>
          </p:nvPr>
        </p:nvSpPr>
        <p:spPr/>
        <p:txBody>
          <a:bodyPr/>
          <a:lstStyle/>
          <a:p>
            <a:pPr>
              <a:lnSpc>
                <a:spcPct val="150000"/>
              </a:lnSpc>
            </a:pPr>
            <a:r>
              <a:rPr lang="en-US" b="1" dirty="0"/>
              <a:t>Velocity and PRF are parameters for measuring Doppler shifts. Velocity is expressed as centimeter per second and PRF is measured in kilohertz (kHz). Both are directly proportional, that is, increasing the velocity scale increases the PRF and vice versa.</a:t>
            </a:r>
          </a:p>
        </p:txBody>
      </p:sp>
    </p:spTree>
    <p:extLst>
      <p:ext uri="{BB962C8B-B14F-4D97-AF65-F5344CB8AC3E}">
        <p14:creationId xmlns:p14="http://schemas.microsoft.com/office/powerpoint/2010/main" val="9988032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A851D-41CD-829C-5EFF-8CCD1E52E1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8159E9-9045-044C-5360-4A1275DA2427}"/>
              </a:ext>
            </a:extLst>
          </p:cNvPr>
          <p:cNvSpPr>
            <a:spLocks noGrp="1"/>
          </p:cNvSpPr>
          <p:nvPr>
            <p:ph idx="1"/>
          </p:nvPr>
        </p:nvSpPr>
        <p:spPr/>
        <p:txBody>
          <a:bodyPr>
            <a:normAutofit/>
          </a:bodyPr>
          <a:lstStyle/>
          <a:p>
            <a:pPr>
              <a:lnSpc>
                <a:spcPct val="150000"/>
              </a:lnSpc>
            </a:pPr>
            <a:r>
              <a:rPr lang="en-US" b="1" i="1" u="sng" dirty="0">
                <a:solidFill>
                  <a:srgbClr val="C00000"/>
                </a:solidFill>
              </a:rPr>
              <a:t>The examiner can manually adjust the range of the scale relative to the vascular structure of interes</a:t>
            </a:r>
            <a:r>
              <a:rPr lang="en-US" i="1" dirty="0">
                <a:solidFill>
                  <a:srgbClr val="C00000"/>
                </a:solidFill>
              </a:rPr>
              <a:t>t</a:t>
            </a:r>
            <a:r>
              <a:rPr lang="en-US" b="1" i="1" dirty="0">
                <a:solidFill>
                  <a:srgbClr val="C00000"/>
                </a:solidFill>
              </a:rPr>
              <a:t>.</a:t>
            </a:r>
          </a:p>
          <a:p>
            <a:pPr marL="0" indent="0">
              <a:lnSpc>
                <a:spcPct val="150000"/>
              </a:lnSpc>
              <a:buNone/>
            </a:pPr>
            <a:r>
              <a:rPr lang="en-US" b="1" dirty="0"/>
              <a:t>In general, measurements in </a:t>
            </a:r>
            <a:r>
              <a:rPr lang="en-US" b="1" i="1" u="sng" dirty="0"/>
              <a:t>arteries require a higher velocity scale</a:t>
            </a:r>
            <a:r>
              <a:rPr lang="en-US" b="1" dirty="0"/>
              <a:t>, whereas for </a:t>
            </a:r>
            <a:r>
              <a:rPr lang="en-US" b="1" u="sng" dirty="0"/>
              <a:t>venous blood flow examinations, a lower velocity spectrum is recommended. </a:t>
            </a:r>
          </a:p>
        </p:txBody>
      </p:sp>
    </p:spTree>
    <p:extLst>
      <p:ext uri="{BB962C8B-B14F-4D97-AF65-F5344CB8AC3E}">
        <p14:creationId xmlns:p14="http://schemas.microsoft.com/office/powerpoint/2010/main" val="38467183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D8C0-0A50-1F78-AADA-A2C03F0CBC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939CE5-9392-7B4B-6700-0D20585093C7}"/>
              </a:ext>
            </a:extLst>
          </p:cNvPr>
          <p:cNvSpPr>
            <a:spLocks noGrp="1"/>
          </p:cNvSpPr>
          <p:nvPr>
            <p:ph idx="1"/>
          </p:nvPr>
        </p:nvSpPr>
        <p:spPr/>
        <p:txBody>
          <a:bodyPr/>
          <a:lstStyle/>
          <a:p>
            <a:pPr>
              <a:lnSpc>
                <a:spcPct val="150000"/>
              </a:lnSpc>
            </a:pPr>
            <a:r>
              <a:rPr lang="en-US" b="1" dirty="0"/>
              <a:t>Scales with a wider range cannot portray the velocity in veins adequately, whereas the use of low-range scales for intra-arterial measurements results in “aliasing,” which happens when the measured frequency shift exceeds half the PRF of the peak velocity on the scale.</a:t>
            </a:r>
          </a:p>
        </p:txBody>
      </p:sp>
    </p:spTree>
    <p:extLst>
      <p:ext uri="{BB962C8B-B14F-4D97-AF65-F5344CB8AC3E}">
        <p14:creationId xmlns:p14="http://schemas.microsoft.com/office/powerpoint/2010/main" val="23559169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0FEF-3714-5203-823D-DC6978AB97E0}"/>
              </a:ext>
            </a:extLst>
          </p:cNvPr>
          <p:cNvSpPr>
            <a:spLocks noGrp="1"/>
          </p:cNvSpPr>
          <p:nvPr>
            <p:ph type="title"/>
          </p:nvPr>
        </p:nvSpPr>
        <p:spPr/>
        <p:txBody>
          <a:bodyPr/>
          <a:lstStyle/>
          <a:p>
            <a:r>
              <a:rPr lang="en-US" b="1" dirty="0"/>
              <a:t>Adjust the color gain:</a:t>
            </a:r>
            <a:br>
              <a:rPr lang="en-US" b="1" dirty="0"/>
            </a:br>
            <a:endParaRPr lang="en-US" b="1" dirty="0"/>
          </a:p>
        </p:txBody>
      </p:sp>
      <p:sp>
        <p:nvSpPr>
          <p:cNvPr id="3" name="Content Placeholder 2">
            <a:extLst>
              <a:ext uri="{FF2B5EF4-FFF2-40B4-BE49-F238E27FC236}">
                <a16:creationId xmlns:a16="http://schemas.microsoft.com/office/drawing/2014/main" id="{FBCE4B60-DB33-D261-D177-2039DC600140}"/>
              </a:ext>
            </a:extLst>
          </p:cNvPr>
          <p:cNvSpPr>
            <a:spLocks noGrp="1"/>
          </p:cNvSpPr>
          <p:nvPr>
            <p:ph idx="1"/>
          </p:nvPr>
        </p:nvSpPr>
        <p:spPr/>
        <p:txBody>
          <a:bodyPr/>
          <a:lstStyle/>
          <a:p>
            <a:pPr>
              <a:lnSpc>
                <a:spcPct val="150000"/>
              </a:lnSpc>
            </a:pPr>
            <a:r>
              <a:rPr lang="en-US" b="1" dirty="0"/>
              <a:t>adjust the color gain Initially, the operator should optimize the </a:t>
            </a:r>
            <a:r>
              <a:rPr lang="en-US" b="1" dirty="0" err="1"/>
              <a:t>insonation</a:t>
            </a:r>
            <a:r>
              <a:rPr lang="en-US" b="1" dirty="0"/>
              <a:t> angle, followed by adjusting the PRF.</a:t>
            </a:r>
          </a:p>
          <a:p>
            <a:pPr>
              <a:lnSpc>
                <a:spcPct val="150000"/>
              </a:lnSpc>
            </a:pPr>
            <a:r>
              <a:rPr lang="en-US" b="1" dirty="0"/>
              <a:t>then the gain will be increased excessively for a technical phenomenon, called “</a:t>
            </a:r>
            <a:r>
              <a:rPr lang="en-US" b="1" i="1" u="sng" dirty="0"/>
              <a:t>color bleed” or “blooming</a:t>
            </a:r>
            <a:r>
              <a:rPr lang="en-US" b="1" dirty="0"/>
              <a:t>,” which refers to a flurry of color pixels outside the vascular lumen. This extraluminal signal is called noise</a:t>
            </a:r>
            <a:r>
              <a:rPr lang="en-US" dirty="0"/>
              <a:t>.</a:t>
            </a:r>
            <a:endParaRPr lang="en-US" b="1" dirty="0"/>
          </a:p>
        </p:txBody>
      </p:sp>
    </p:spTree>
    <p:extLst>
      <p:ext uri="{BB962C8B-B14F-4D97-AF65-F5344CB8AC3E}">
        <p14:creationId xmlns:p14="http://schemas.microsoft.com/office/powerpoint/2010/main" val="1910288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0752-CDA7-3A3D-4C9A-D5376FC9D45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5D93E21-3B84-5DF0-9B16-9B438C754699}"/>
              </a:ext>
            </a:extLst>
          </p:cNvPr>
          <p:cNvPicPr>
            <a:picLocks noGrp="1" noChangeAspect="1"/>
          </p:cNvPicPr>
          <p:nvPr>
            <p:ph idx="1"/>
          </p:nvPr>
        </p:nvPicPr>
        <p:blipFill>
          <a:blip r:embed="rId2"/>
          <a:stretch>
            <a:fillRect/>
          </a:stretch>
        </p:blipFill>
        <p:spPr>
          <a:xfrm>
            <a:off x="2447401" y="2219219"/>
            <a:ext cx="8978290" cy="3626778"/>
          </a:xfrm>
        </p:spPr>
      </p:pic>
    </p:spTree>
    <p:extLst>
      <p:ext uri="{BB962C8B-B14F-4D97-AF65-F5344CB8AC3E}">
        <p14:creationId xmlns:p14="http://schemas.microsoft.com/office/powerpoint/2010/main" val="9966169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E0F9-0AB3-B60F-4D56-45708C420A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771B6A-DA51-3F88-4F7C-2D44B9BB5AB2}"/>
              </a:ext>
            </a:extLst>
          </p:cNvPr>
          <p:cNvSpPr>
            <a:spLocks noGrp="1"/>
          </p:cNvSpPr>
          <p:nvPr>
            <p:ph idx="1"/>
          </p:nvPr>
        </p:nvSpPr>
        <p:spPr/>
        <p:txBody>
          <a:bodyPr/>
          <a:lstStyle/>
          <a:p>
            <a:pPr>
              <a:lnSpc>
                <a:spcPct val="150000"/>
              </a:lnSpc>
            </a:pPr>
            <a:r>
              <a:rPr lang="en-US" b="1" dirty="0"/>
              <a:t>Then, the gain is subsequently decreased until the noise disappears, but the lumen should then still be completely filled with color signals.</a:t>
            </a:r>
          </a:p>
          <a:p>
            <a:pPr>
              <a:lnSpc>
                <a:spcPct val="150000"/>
              </a:lnSpc>
            </a:pPr>
            <a:endParaRPr lang="en-US" dirty="0"/>
          </a:p>
        </p:txBody>
      </p:sp>
    </p:spTree>
    <p:extLst>
      <p:ext uri="{BB962C8B-B14F-4D97-AF65-F5344CB8AC3E}">
        <p14:creationId xmlns:p14="http://schemas.microsoft.com/office/powerpoint/2010/main" val="9452911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27479-1469-3AF3-5D9D-00EA5D12655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D2004EF-BF49-1398-9D6A-54BDA4A1D191}"/>
              </a:ext>
            </a:extLst>
          </p:cNvPr>
          <p:cNvPicPr>
            <a:picLocks noGrp="1" noChangeAspect="1"/>
          </p:cNvPicPr>
          <p:nvPr>
            <p:ph idx="1"/>
          </p:nvPr>
        </p:nvPicPr>
        <p:blipFill>
          <a:blip r:embed="rId2"/>
          <a:stretch>
            <a:fillRect/>
          </a:stretch>
        </p:blipFill>
        <p:spPr>
          <a:xfrm>
            <a:off x="2203387" y="1825625"/>
            <a:ext cx="7785225" cy="4351338"/>
          </a:xfrm>
        </p:spPr>
      </p:pic>
    </p:spTree>
    <p:extLst>
      <p:ext uri="{BB962C8B-B14F-4D97-AF65-F5344CB8AC3E}">
        <p14:creationId xmlns:p14="http://schemas.microsoft.com/office/powerpoint/2010/main" val="7140607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73CB-F925-C2B9-FB30-FEC7D298410C}"/>
              </a:ext>
            </a:extLst>
          </p:cNvPr>
          <p:cNvSpPr>
            <a:spLocks noGrp="1"/>
          </p:cNvSpPr>
          <p:nvPr>
            <p:ph type="title"/>
          </p:nvPr>
        </p:nvSpPr>
        <p:spPr/>
        <p:txBody>
          <a:bodyPr/>
          <a:lstStyle/>
          <a:p>
            <a:r>
              <a:rPr lang="en-US" dirty="0"/>
              <a:t>Apply invert control</a:t>
            </a:r>
          </a:p>
        </p:txBody>
      </p:sp>
      <p:pic>
        <p:nvPicPr>
          <p:cNvPr id="5" name="Content Placeholder 4">
            <a:extLst>
              <a:ext uri="{FF2B5EF4-FFF2-40B4-BE49-F238E27FC236}">
                <a16:creationId xmlns:a16="http://schemas.microsoft.com/office/drawing/2014/main" id="{0B1D403F-12E5-BA5C-AF1A-178DF8B5906D}"/>
              </a:ext>
            </a:extLst>
          </p:cNvPr>
          <p:cNvPicPr>
            <a:picLocks noGrp="1" noChangeAspect="1"/>
          </p:cNvPicPr>
          <p:nvPr>
            <p:ph idx="1"/>
          </p:nvPr>
        </p:nvPicPr>
        <p:blipFill>
          <a:blip r:embed="rId2"/>
          <a:stretch>
            <a:fillRect/>
          </a:stretch>
        </p:blipFill>
        <p:spPr>
          <a:xfrm>
            <a:off x="1982913" y="1825625"/>
            <a:ext cx="8476180" cy="4790932"/>
          </a:xfrm>
        </p:spPr>
      </p:pic>
    </p:spTree>
    <p:extLst>
      <p:ext uri="{BB962C8B-B14F-4D97-AF65-F5344CB8AC3E}">
        <p14:creationId xmlns:p14="http://schemas.microsoft.com/office/powerpoint/2010/main" val="2804591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50857-2A97-AC65-0A88-FF428C38E19B}"/>
              </a:ext>
            </a:extLst>
          </p:cNvPr>
          <p:cNvSpPr>
            <a:spLocks noGrp="1"/>
          </p:cNvSpPr>
          <p:nvPr>
            <p:ph type="title"/>
          </p:nvPr>
        </p:nvSpPr>
        <p:spPr/>
        <p:txBody>
          <a:bodyPr/>
          <a:lstStyle/>
          <a:p>
            <a:r>
              <a:rPr lang="en-US" b="1" dirty="0"/>
              <a:t>ADJUSTMENT OF SECONDARY COLOR DOPPLER CONTROLS</a:t>
            </a:r>
          </a:p>
        </p:txBody>
      </p:sp>
      <p:sp>
        <p:nvSpPr>
          <p:cNvPr id="3" name="Content Placeholder 2">
            <a:extLst>
              <a:ext uri="{FF2B5EF4-FFF2-40B4-BE49-F238E27FC236}">
                <a16:creationId xmlns:a16="http://schemas.microsoft.com/office/drawing/2014/main" id="{6EE077B2-E443-1562-7325-ECF939C6D284}"/>
              </a:ext>
            </a:extLst>
          </p:cNvPr>
          <p:cNvSpPr>
            <a:spLocks noGrp="1"/>
          </p:cNvSpPr>
          <p:nvPr>
            <p:ph idx="1"/>
          </p:nvPr>
        </p:nvSpPr>
        <p:spPr/>
        <p:txBody>
          <a:bodyPr/>
          <a:lstStyle/>
          <a:p>
            <a:r>
              <a:rPr lang="en-US" sz="3200" b="1" dirty="0"/>
              <a:t>Adjust the color Doppler wall filter </a:t>
            </a:r>
          </a:p>
          <a:p>
            <a:pPr>
              <a:lnSpc>
                <a:spcPct val="150000"/>
              </a:lnSpc>
            </a:pPr>
            <a:r>
              <a:rPr lang="en-US" b="1" dirty="0"/>
              <a:t>Blood flow stimulates the vascular walls and the surrounding tissue. Doppler echoes are generated both by interference with the moving red blood cells (RBCs) and by oscillation of the vascular walls and the surrounding tissue (pulsations).</a:t>
            </a:r>
          </a:p>
        </p:txBody>
      </p:sp>
    </p:spTree>
    <p:extLst>
      <p:ext uri="{BB962C8B-B14F-4D97-AF65-F5344CB8AC3E}">
        <p14:creationId xmlns:p14="http://schemas.microsoft.com/office/powerpoint/2010/main" val="1423262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89779-4491-7A4D-3433-871215B832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E1510E-2657-3B90-9F1B-D517C5ABCC88}"/>
              </a:ext>
            </a:extLst>
          </p:cNvPr>
          <p:cNvSpPr>
            <a:spLocks noGrp="1"/>
          </p:cNvSpPr>
          <p:nvPr>
            <p:ph idx="1"/>
          </p:nvPr>
        </p:nvSpPr>
        <p:spPr/>
        <p:txBody>
          <a:bodyPr/>
          <a:lstStyle/>
          <a:p>
            <a:pPr>
              <a:lnSpc>
                <a:spcPct val="150000"/>
              </a:lnSpc>
            </a:pPr>
            <a:r>
              <a:rPr lang="en-US" b="1" dirty="0"/>
              <a:t> In comparison, Doppler echoes emitted by oscillating vascular walls and tissue are very strong (with an amplitude ~100 times stronger than the signal of the moving RBCs) but produce low‑frequency signals.</a:t>
            </a:r>
          </a:p>
        </p:txBody>
      </p:sp>
    </p:spTree>
    <p:extLst>
      <p:ext uri="{BB962C8B-B14F-4D97-AF65-F5344CB8AC3E}">
        <p14:creationId xmlns:p14="http://schemas.microsoft.com/office/powerpoint/2010/main" val="24659975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D1BA1-82AB-B0AD-59EE-7AD7D2B049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566C952-02E2-7A5E-BF07-1AC04CAFE69C}"/>
              </a:ext>
            </a:extLst>
          </p:cNvPr>
          <p:cNvSpPr>
            <a:spLocks noGrp="1"/>
          </p:cNvSpPr>
          <p:nvPr>
            <p:ph idx="1"/>
          </p:nvPr>
        </p:nvSpPr>
        <p:spPr/>
        <p:txBody>
          <a:bodyPr>
            <a:normAutofit fontScale="92500" lnSpcReduction="10000"/>
          </a:bodyPr>
          <a:lstStyle/>
          <a:p>
            <a:pPr>
              <a:lnSpc>
                <a:spcPct val="150000"/>
              </a:lnSpc>
            </a:pPr>
            <a:r>
              <a:rPr lang="en-US" b="1" dirty="0"/>
              <a:t>Wall filters eliminate the interfering high-amplitude and low-frequency signals from these sources.</a:t>
            </a:r>
          </a:p>
          <a:p>
            <a:pPr>
              <a:lnSpc>
                <a:spcPct val="150000"/>
              </a:lnSpc>
            </a:pPr>
            <a:endParaRPr lang="en-US" b="1" dirty="0"/>
          </a:p>
          <a:p>
            <a:pPr>
              <a:lnSpc>
                <a:spcPct val="150000"/>
              </a:lnSpc>
            </a:pPr>
            <a:endParaRPr lang="en-US" b="1" dirty="0"/>
          </a:p>
          <a:p>
            <a:pPr>
              <a:lnSpc>
                <a:spcPct val="150000"/>
              </a:lnSpc>
            </a:pPr>
            <a:r>
              <a:rPr lang="en-US" b="1" dirty="0"/>
              <a:t>this function should be applied with caution, especially in low‑flow scenarios (e.g., examinations of the portal vein [PV] in patients with portal hypertension).</a:t>
            </a:r>
          </a:p>
        </p:txBody>
      </p:sp>
    </p:spTree>
    <p:extLst>
      <p:ext uri="{BB962C8B-B14F-4D97-AF65-F5344CB8AC3E}">
        <p14:creationId xmlns:p14="http://schemas.microsoft.com/office/powerpoint/2010/main" val="27319255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B254F-5D96-37DA-899E-E342CE13B3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6E833F-776F-A0F0-564F-8072B3542622}"/>
              </a:ext>
            </a:extLst>
          </p:cNvPr>
          <p:cNvSpPr>
            <a:spLocks noGrp="1"/>
          </p:cNvSpPr>
          <p:nvPr>
            <p:ph idx="1"/>
          </p:nvPr>
        </p:nvSpPr>
        <p:spPr/>
        <p:txBody>
          <a:bodyPr/>
          <a:lstStyle/>
          <a:p>
            <a:r>
              <a:rPr lang="en-US" b="1" dirty="0"/>
              <a:t>Higher settings of wall filters are usually chosen for arterial examinations and lower settings for venous measurements.</a:t>
            </a:r>
          </a:p>
          <a:p>
            <a:pPr marL="0" indent="0">
              <a:buNone/>
            </a:pPr>
            <a:r>
              <a:rPr lang="en-US" dirty="0"/>
              <a:t> </a:t>
            </a:r>
          </a:p>
          <a:p>
            <a:endParaRPr lang="en-US" dirty="0"/>
          </a:p>
          <a:p>
            <a:r>
              <a:rPr lang="en-US" b="1" i="1" dirty="0"/>
              <a:t>Typical Wall filter setting are  &lt;25-50 Hz for venous flow and &lt;50 _100 for arterial flow .</a:t>
            </a:r>
          </a:p>
        </p:txBody>
      </p:sp>
    </p:spTree>
    <p:extLst>
      <p:ext uri="{BB962C8B-B14F-4D97-AF65-F5344CB8AC3E}">
        <p14:creationId xmlns:p14="http://schemas.microsoft.com/office/powerpoint/2010/main" val="27063174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6F61-E100-8D24-57D1-3AF90BDE450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4FE9EA6-DF90-1DEF-4C1A-0181EC625860}"/>
              </a:ext>
            </a:extLst>
          </p:cNvPr>
          <p:cNvPicPr>
            <a:picLocks noGrp="1" noChangeAspect="1"/>
          </p:cNvPicPr>
          <p:nvPr>
            <p:ph idx="1"/>
          </p:nvPr>
        </p:nvPicPr>
        <p:blipFill>
          <a:blip r:embed="rId2"/>
          <a:stretch>
            <a:fillRect/>
          </a:stretch>
        </p:blipFill>
        <p:spPr>
          <a:xfrm>
            <a:off x="838200" y="1974021"/>
            <a:ext cx="10515600" cy="4054545"/>
          </a:xfrm>
        </p:spPr>
      </p:pic>
    </p:spTree>
    <p:extLst>
      <p:ext uri="{BB962C8B-B14F-4D97-AF65-F5344CB8AC3E}">
        <p14:creationId xmlns:p14="http://schemas.microsoft.com/office/powerpoint/2010/main" val="39689456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075FB-EED3-E19C-0B5C-66A95621CA7B}"/>
              </a:ext>
            </a:extLst>
          </p:cNvPr>
          <p:cNvSpPr>
            <a:spLocks noGrp="1"/>
          </p:cNvSpPr>
          <p:nvPr>
            <p:ph type="title"/>
          </p:nvPr>
        </p:nvSpPr>
        <p:spPr/>
        <p:txBody>
          <a:bodyPr/>
          <a:lstStyle/>
          <a:p>
            <a:r>
              <a:rPr lang="en-US" b="1" i="1" dirty="0"/>
              <a:t>Adjust the Doppler frequency </a:t>
            </a:r>
            <a:br>
              <a:rPr lang="en-US" i="1" dirty="0"/>
            </a:br>
            <a:endParaRPr lang="en-US" dirty="0"/>
          </a:p>
        </p:txBody>
      </p:sp>
      <p:sp>
        <p:nvSpPr>
          <p:cNvPr id="3" name="Content Placeholder 2">
            <a:extLst>
              <a:ext uri="{FF2B5EF4-FFF2-40B4-BE49-F238E27FC236}">
                <a16:creationId xmlns:a16="http://schemas.microsoft.com/office/drawing/2014/main" id="{73F5B06A-ED20-0229-0957-D6CAB9B598AF}"/>
              </a:ext>
            </a:extLst>
          </p:cNvPr>
          <p:cNvSpPr>
            <a:spLocks noGrp="1"/>
          </p:cNvSpPr>
          <p:nvPr>
            <p:ph idx="1"/>
          </p:nvPr>
        </p:nvSpPr>
        <p:spPr/>
        <p:txBody>
          <a:bodyPr/>
          <a:lstStyle/>
          <a:p>
            <a:endParaRPr lang="en-US" dirty="0"/>
          </a:p>
          <a:p>
            <a:pPr>
              <a:lnSpc>
                <a:spcPct val="150000"/>
              </a:lnSpc>
            </a:pPr>
            <a:r>
              <a:rPr lang="en-US" b="1" dirty="0"/>
              <a:t>The Doppler frequency shift is proportional to the Doppler transmission frequency. The higher the transmission frequency, the higher the Doppler shift becomes.</a:t>
            </a:r>
          </a:p>
        </p:txBody>
      </p:sp>
    </p:spTree>
    <p:extLst>
      <p:ext uri="{BB962C8B-B14F-4D97-AF65-F5344CB8AC3E}">
        <p14:creationId xmlns:p14="http://schemas.microsoft.com/office/powerpoint/2010/main" val="37831274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E1247-195D-C50E-1C1B-43303ECB47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A5255B-75AE-6236-CAA5-CB64593C891F}"/>
              </a:ext>
            </a:extLst>
          </p:cNvPr>
          <p:cNvSpPr>
            <a:spLocks noGrp="1"/>
          </p:cNvSpPr>
          <p:nvPr>
            <p:ph idx="1"/>
          </p:nvPr>
        </p:nvSpPr>
        <p:spPr/>
        <p:txBody>
          <a:bodyPr/>
          <a:lstStyle/>
          <a:p>
            <a:pPr>
              <a:lnSpc>
                <a:spcPct val="150000"/>
              </a:lnSpc>
            </a:pPr>
            <a:r>
              <a:rPr lang="en-US" b="1" dirty="0"/>
              <a:t>In general, in color mode, it is recommended to start the examination with the lowest frequency that the transducer provides.</a:t>
            </a:r>
          </a:p>
          <a:p>
            <a:pPr>
              <a:lnSpc>
                <a:spcPct val="150000"/>
              </a:lnSpc>
            </a:pPr>
            <a:r>
              <a:rPr lang="en-US" b="1" i="1" dirty="0"/>
              <a:t>Whenever the flow velocity is low, higher frequencies can be used to improve the sensitivity of flow detection.</a:t>
            </a:r>
          </a:p>
        </p:txBody>
      </p:sp>
    </p:spTree>
    <p:extLst>
      <p:ext uri="{BB962C8B-B14F-4D97-AF65-F5344CB8AC3E}">
        <p14:creationId xmlns:p14="http://schemas.microsoft.com/office/powerpoint/2010/main" val="3048214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866AB-01F2-013E-7EE0-6968F0C127A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5A34DCC-A469-4D24-3FE5-9275000F39C3}"/>
              </a:ext>
            </a:extLst>
          </p:cNvPr>
          <p:cNvPicPr>
            <a:picLocks noGrp="1" noChangeAspect="1"/>
          </p:cNvPicPr>
          <p:nvPr>
            <p:ph idx="1"/>
          </p:nvPr>
        </p:nvPicPr>
        <p:blipFill>
          <a:blip r:embed="rId2"/>
          <a:stretch>
            <a:fillRect/>
          </a:stretch>
        </p:blipFill>
        <p:spPr>
          <a:xfrm>
            <a:off x="2586037" y="1829594"/>
            <a:ext cx="7019925" cy="4343400"/>
          </a:xfrm>
        </p:spPr>
      </p:pic>
    </p:spTree>
    <p:extLst>
      <p:ext uri="{BB962C8B-B14F-4D97-AF65-F5344CB8AC3E}">
        <p14:creationId xmlns:p14="http://schemas.microsoft.com/office/powerpoint/2010/main" val="21484353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D71C-F0C9-0528-BD56-0290A537C564}"/>
              </a:ext>
            </a:extLst>
          </p:cNvPr>
          <p:cNvSpPr>
            <a:spLocks noGrp="1"/>
          </p:cNvSpPr>
          <p:nvPr>
            <p:ph type="title"/>
          </p:nvPr>
        </p:nvSpPr>
        <p:spPr/>
        <p:txBody>
          <a:bodyPr/>
          <a:lstStyle/>
          <a:p>
            <a:r>
              <a:rPr lang="en-US" b="1" dirty="0"/>
              <a:t>Adjust the “write priority” function</a:t>
            </a:r>
          </a:p>
        </p:txBody>
      </p:sp>
      <p:pic>
        <p:nvPicPr>
          <p:cNvPr id="5" name="Content Placeholder 4">
            <a:extLst>
              <a:ext uri="{FF2B5EF4-FFF2-40B4-BE49-F238E27FC236}">
                <a16:creationId xmlns:a16="http://schemas.microsoft.com/office/drawing/2014/main" id="{6C06E713-9380-0280-8044-4A3BD6F888F8}"/>
              </a:ext>
            </a:extLst>
          </p:cNvPr>
          <p:cNvPicPr>
            <a:picLocks noGrp="1" noChangeAspect="1"/>
          </p:cNvPicPr>
          <p:nvPr>
            <p:ph idx="1"/>
          </p:nvPr>
        </p:nvPicPr>
        <p:blipFill>
          <a:blip r:embed="rId2"/>
          <a:stretch>
            <a:fillRect/>
          </a:stretch>
        </p:blipFill>
        <p:spPr>
          <a:xfrm>
            <a:off x="838200" y="1974675"/>
            <a:ext cx="10515600" cy="4053237"/>
          </a:xfrm>
        </p:spPr>
      </p:pic>
    </p:spTree>
    <p:extLst>
      <p:ext uri="{BB962C8B-B14F-4D97-AF65-F5344CB8AC3E}">
        <p14:creationId xmlns:p14="http://schemas.microsoft.com/office/powerpoint/2010/main" val="42843166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76FDB-665D-16FF-E8AE-84B358B8DCF0}"/>
              </a:ext>
            </a:extLst>
          </p:cNvPr>
          <p:cNvSpPr>
            <a:spLocks noGrp="1"/>
          </p:cNvSpPr>
          <p:nvPr>
            <p:ph type="title"/>
          </p:nvPr>
        </p:nvSpPr>
        <p:spPr>
          <a:xfrm>
            <a:off x="838200" y="365125"/>
            <a:ext cx="10515600" cy="1874641"/>
          </a:xfrm>
        </p:spPr>
        <p:txBody>
          <a:bodyPr>
            <a:normAutofit fontScale="90000"/>
          </a:bodyPr>
          <a:lstStyle/>
          <a:p>
            <a:r>
              <a:rPr lang="en-US" b="1" dirty="0"/>
              <a:t>OPTIMIZATION OF SPECTRAL DOPPLER IMAGING</a:t>
            </a:r>
            <a:br>
              <a:rPr lang="en-US" b="1" dirty="0"/>
            </a:br>
            <a:endParaRPr lang="en-US" b="1" dirty="0"/>
          </a:p>
        </p:txBody>
      </p:sp>
      <p:sp>
        <p:nvSpPr>
          <p:cNvPr id="3" name="Content Placeholder 2">
            <a:extLst>
              <a:ext uri="{FF2B5EF4-FFF2-40B4-BE49-F238E27FC236}">
                <a16:creationId xmlns:a16="http://schemas.microsoft.com/office/drawing/2014/main" id="{C110DC16-96CD-AF02-2B3C-33EA355D7746}"/>
              </a:ext>
            </a:extLst>
          </p:cNvPr>
          <p:cNvSpPr>
            <a:spLocks noGrp="1"/>
          </p:cNvSpPr>
          <p:nvPr>
            <p:ph idx="1"/>
          </p:nvPr>
        </p:nvSpPr>
        <p:spPr/>
        <p:txBody>
          <a:bodyPr/>
          <a:lstStyle/>
          <a:p>
            <a:pPr>
              <a:lnSpc>
                <a:spcPct val="150000"/>
              </a:lnSpc>
            </a:pPr>
            <a:r>
              <a:rPr lang="en-US" b="1" dirty="0"/>
              <a:t>The combination of the two imaging modalities, “pulsed‑wave (PW) Doppler” (or spectral Doppler) and real-time B-mode imaging, is called “duplex Doppler imaging.”</a:t>
            </a:r>
          </a:p>
        </p:txBody>
      </p:sp>
    </p:spTree>
    <p:extLst>
      <p:ext uri="{BB962C8B-B14F-4D97-AF65-F5344CB8AC3E}">
        <p14:creationId xmlns:p14="http://schemas.microsoft.com/office/powerpoint/2010/main" val="29162118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3B598-A0D5-E427-B231-178E136B580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4BE976-F15E-7172-D620-4F38DBA60E58}"/>
              </a:ext>
            </a:extLst>
          </p:cNvPr>
          <p:cNvSpPr>
            <a:spLocks noGrp="1"/>
          </p:cNvSpPr>
          <p:nvPr>
            <p:ph idx="1"/>
          </p:nvPr>
        </p:nvSpPr>
        <p:spPr/>
        <p:txBody>
          <a:bodyPr/>
          <a:lstStyle/>
          <a:p>
            <a:pPr>
              <a:lnSpc>
                <a:spcPct val="150000"/>
              </a:lnSpc>
            </a:pPr>
            <a:r>
              <a:rPr lang="en-US" b="1" dirty="0"/>
              <a:t>Concurrent color Doppler imaging coupled with the duplex Doppler mode is referred to as “triplex imaging.” </a:t>
            </a:r>
          </a:p>
        </p:txBody>
      </p:sp>
    </p:spTree>
    <p:extLst>
      <p:ext uri="{BB962C8B-B14F-4D97-AF65-F5344CB8AC3E}">
        <p14:creationId xmlns:p14="http://schemas.microsoft.com/office/powerpoint/2010/main" val="13807294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5966-0D21-88DD-7BE0-977F4CFE6BAE}"/>
              </a:ext>
            </a:extLst>
          </p:cNvPr>
          <p:cNvSpPr>
            <a:spLocks noGrp="1"/>
          </p:cNvSpPr>
          <p:nvPr>
            <p:ph type="title"/>
          </p:nvPr>
        </p:nvSpPr>
        <p:spPr/>
        <p:txBody>
          <a:bodyPr/>
          <a:lstStyle/>
          <a:p>
            <a:r>
              <a:rPr lang="en-US" b="1" dirty="0"/>
              <a:t>Activate the axis</a:t>
            </a:r>
          </a:p>
        </p:txBody>
      </p:sp>
      <p:sp>
        <p:nvSpPr>
          <p:cNvPr id="3" name="Content Placeholder 2">
            <a:extLst>
              <a:ext uri="{FF2B5EF4-FFF2-40B4-BE49-F238E27FC236}">
                <a16:creationId xmlns:a16="http://schemas.microsoft.com/office/drawing/2014/main" id="{1110DCB2-26A2-DE80-D646-CCF33500F861}"/>
              </a:ext>
            </a:extLst>
          </p:cNvPr>
          <p:cNvSpPr>
            <a:spLocks noGrp="1"/>
          </p:cNvSpPr>
          <p:nvPr>
            <p:ph idx="1"/>
          </p:nvPr>
        </p:nvSpPr>
        <p:spPr/>
        <p:txBody>
          <a:bodyPr/>
          <a:lstStyle/>
          <a:p>
            <a:pPr>
              <a:lnSpc>
                <a:spcPct val="150000"/>
              </a:lnSpc>
            </a:pPr>
            <a:r>
              <a:rPr lang="en-US" b="1" dirty="0"/>
              <a:t>By pressing the “PW” (pulsed wave) Doppler button, a dotted line that represents the </a:t>
            </a:r>
            <a:r>
              <a:rPr lang="en-US" b="1" dirty="0" err="1"/>
              <a:t>insonation</a:t>
            </a:r>
            <a:r>
              <a:rPr lang="en-US" b="1" dirty="0"/>
              <a:t> axis and two bars marking the so‑called “SV” (or “gate”) appear on the screen.</a:t>
            </a:r>
          </a:p>
        </p:txBody>
      </p:sp>
    </p:spTree>
    <p:extLst>
      <p:ext uri="{BB962C8B-B14F-4D97-AF65-F5344CB8AC3E}">
        <p14:creationId xmlns:p14="http://schemas.microsoft.com/office/powerpoint/2010/main" val="998040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10904-9E36-6089-E4F1-80E2A790EC6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5A8870C-A17C-1721-1E05-9C467C2662CC}"/>
              </a:ext>
            </a:extLst>
          </p:cNvPr>
          <p:cNvPicPr>
            <a:picLocks noGrp="1" noChangeAspect="1"/>
          </p:cNvPicPr>
          <p:nvPr>
            <p:ph idx="1"/>
          </p:nvPr>
        </p:nvPicPr>
        <p:blipFill>
          <a:blip r:embed="rId2"/>
          <a:stretch>
            <a:fillRect/>
          </a:stretch>
        </p:blipFill>
        <p:spPr>
          <a:xfrm>
            <a:off x="3340153" y="1825625"/>
            <a:ext cx="6019604" cy="4667250"/>
          </a:xfrm>
        </p:spPr>
      </p:pic>
    </p:spTree>
    <p:extLst>
      <p:ext uri="{BB962C8B-B14F-4D97-AF65-F5344CB8AC3E}">
        <p14:creationId xmlns:p14="http://schemas.microsoft.com/office/powerpoint/2010/main" val="22115068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008B8-781A-7A85-6292-043D5F54B7C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839C45B-A7CB-330E-56BB-E133A96BD49C}"/>
              </a:ext>
            </a:extLst>
          </p:cNvPr>
          <p:cNvPicPr>
            <a:picLocks noGrp="1" noChangeAspect="1"/>
          </p:cNvPicPr>
          <p:nvPr>
            <p:ph idx="1"/>
          </p:nvPr>
        </p:nvPicPr>
        <p:blipFill>
          <a:blip r:embed="rId2"/>
          <a:stretch>
            <a:fillRect/>
          </a:stretch>
        </p:blipFill>
        <p:spPr>
          <a:xfrm>
            <a:off x="1230962" y="1825625"/>
            <a:ext cx="9730075" cy="4351338"/>
          </a:xfrm>
        </p:spPr>
      </p:pic>
    </p:spTree>
    <p:extLst>
      <p:ext uri="{BB962C8B-B14F-4D97-AF65-F5344CB8AC3E}">
        <p14:creationId xmlns:p14="http://schemas.microsoft.com/office/powerpoint/2010/main" val="38557746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F3402-0509-4C2D-40C8-2DFC9A76EC1F}"/>
              </a:ext>
            </a:extLst>
          </p:cNvPr>
          <p:cNvSpPr>
            <a:spLocks noGrp="1"/>
          </p:cNvSpPr>
          <p:nvPr>
            <p:ph type="title"/>
          </p:nvPr>
        </p:nvSpPr>
        <p:spPr/>
        <p:txBody>
          <a:bodyPr/>
          <a:lstStyle/>
          <a:p>
            <a:r>
              <a:rPr lang="en-US" b="1" dirty="0"/>
              <a:t>Position the depth of the gate</a:t>
            </a:r>
          </a:p>
        </p:txBody>
      </p:sp>
      <p:sp>
        <p:nvSpPr>
          <p:cNvPr id="3" name="Content Placeholder 2">
            <a:extLst>
              <a:ext uri="{FF2B5EF4-FFF2-40B4-BE49-F238E27FC236}">
                <a16:creationId xmlns:a16="http://schemas.microsoft.com/office/drawing/2014/main" id="{B24A37EC-D018-E234-0E7A-51DDA5357A05}"/>
              </a:ext>
            </a:extLst>
          </p:cNvPr>
          <p:cNvSpPr>
            <a:spLocks noGrp="1"/>
          </p:cNvSpPr>
          <p:nvPr>
            <p:ph idx="1"/>
          </p:nvPr>
        </p:nvSpPr>
        <p:spPr/>
        <p:txBody>
          <a:bodyPr/>
          <a:lstStyle/>
          <a:p>
            <a:pPr>
              <a:lnSpc>
                <a:spcPct val="150000"/>
              </a:lnSpc>
            </a:pPr>
            <a:r>
              <a:rPr lang="en-US" b="1" dirty="0"/>
              <a:t>The examiner can shift the </a:t>
            </a:r>
            <a:r>
              <a:rPr lang="en-US" b="1" dirty="0" err="1"/>
              <a:t>insonation</a:t>
            </a:r>
            <a:r>
              <a:rPr lang="en-US" b="1" dirty="0"/>
              <a:t> axis and the gate with the trackball to the area of interest. The gate depth eventually determines the PRF and velocity scale. As the imaging depth increases, the PRF decreases.</a:t>
            </a:r>
          </a:p>
        </p:txBody>
      </p:sp>
    </p:spTree>
    <p:extLst>
      <p:ext uri="{BB962C8B-B14F-4D97-AF65-F5344CB8AC3E}">
        <p14:creationId xmlns:p14="http://schemas.microsoft.com/office/powerpoint/2010/main" val="2978995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A7710-2034-E1B7-F428-D795B8D5D95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18E96E-807D-0383-6E86-B97A79ACA9EE}"/>
              </a:ext>
            </a:extLst>
          </p:cNvPr>
          <p:cNvSpPr>
            <a:spLocks noGrp="1"/>
          </p:cNvSpPr>
          <p:nvPr>
            <p:ph idx="1"/>
          </p:nvPr>
        </p:nvSpPr>
        <p:spPr/>
        <p:txBody>
          <a:bodyPr/>
          <a:lstStyle/>
          <a:p>
            <a:pPr>
              <a:lnSpc>
                <a:spcPct val="150000"/>
              </a:lnSpc>
            </a:pPr>
            <a:r>
              <a:rPr lang="en-US" b="1" dirty="0"/>
              <a:t>Vascular structures in deeper parts of the sonogram can only be assessed at lower PRF and velocity range.</a:t>
            </a:r>
          </a:p>
        </p:txBody>
      </p:sp>
    </p:spTree>
    <p:extLst>
      <p:ext uri="{BB962C8B-B14F-4D97-AF65-F5344CB8AC3E}">
        <p14:creationId xmlns:p14="http://schemas.microsoft.com/office/powerpoint/2010/main" val="31167775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6AE68-38E2-246D-525E-01B5A33530BA}"/>
              </a:ext>
            </a:extLst>
          </p:cNvPr>
          <p:cNvSpPr>
            <a:spLocks noGrp="1"/>
          </p:cNvSpPr>
          <p:nvPr>
            <p:ph type="title"/>
          </p:nvPr>
        </p:nvSpPr>
        <p:spPr/>
        <p:txBody>
          <a:bodyPr/>
          <a:lstStyle/>
          <a:p>
            <a:r>
              <a:rPr lang="en-US" b="1" dirty="0"/>
              <a:t>Adjust the size of the gate/sample volume</a:t>
            </a:r>
          </a:p>
        </p:txBody>
      </p:sp>
      <p:sp>
        <p:nvSpPr>
          <p:cNvPr id="3" name="Content Placeholder 2">
            <a:extLst>
              <a:ext uri="{FF2B5EF4-FFF2-40B4-BE49-F238E27FC236}">
                <a16:creationId xmlns:a16="http://schemas.microsoft.com/office/drawing/2014/main" id="{24B94F3C-420B-D659-9463-298A71E2BBEA}"/>
              </a:ext>
            </a:extLst>
          </p:cNvPr>
          <p:cNvSpPr>
            <a:spLocks noGrp="1"/>
          </p:cNvSpPr>
          <p:nvPr>
            <p:ph idx="1"/>
          </p:nvPr>
        </p:nvSpPr>
        <p:spPr/>
        <p:txBody>
          <a:bodyPr/>
          <a:lstStyle/>
          <a:p>
            <a:pPr>
              <a:lnSpc>
                <a:spcPct val="150000"/>
              </a:lnSpc>
            </a:pPr>
            <a:r>
              <a:rPr lang="en-US" b="1" dirty="0"/>
              <a:t>The Doppler SV refers to the frequency spectrum from a specific location. The sample size or gate should fill the vessel lumen without touching its walls (~2/3rd of the vessel diameter). Making the SV wider captures more slow-flow components near the walls, thus producing a noisy frequency shift spectrum and blurring of the spectral Doppler graph.</a:t>
            </a:r>
          </a:p>
        </p:txBody>
      </p:sp>
    </p:spTree>
    <p:extLst>
      <p:ext uri="{BB962C8B-B14F-4D97-AF65-F5344CB8AC3E}">
        <p14:creationId xmlns:p14="http://schemas.microsoft.com/office/powerpoint/2010/main" val="1309217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AE12D-04E0-F838-7631-B3608D58939A}"/>
              </a:ext>
            </a:extLst>
          </p:cNvPr>
          <p:cNvSpPr>
            <a:spLocks noGrp="1"/>
          </p:cNvSpPr>
          <p:nvPr>
            <p:ph type="title"/>
          </p:nvPr>
        </p:nvSpPr>
        <p:spPr/>
        <p:txBody>
          <a:bodyPr/>
          <a:lstStyle/>
          <a:p>
            <a:r>
              <a:rPr lang="en-US" b="1" dirty="0"/>
              <a:t>Adjust the Doppler angle</a:t>
            </a:r>
            <a:endParaRPr lang="en-US" dirty="0"/>
          </a:p>
        </p:txBody>
      </p:sp>
      <p:sp>
        <p:nvSpPr>
          <p:cNvPr id="3" name="Content Placeholder 2">
            <a:extLst>
              <a:ext uri="{FF2B5EF4-FFF2-40B4-BE49-F238E27FC236}">
                <a16:creationId xmlns:a16="http://schemas.microsoft.com/office/drawing/2014/main" id="{519AF00D-A7DA-EB0D-DF0A-6E772528BF66}"/>
              </a:ext>
            </a:extLst>
          </p:cNvPr>
          <p:cNvSpPr>
            <a:spLocks noGrp="1"/>
          </p:cNvSpPr>
          <p:nvPr>
            <p:ph idx="1"/>
          </p:nvPr>
        </p:nvSpPr>
        <p:spPr/>
        <p:txBody>
          <a:bodyPr/>
          <a:lstStyle/>
          <a:p>
            <a:pPr marL="0" indent="0">
              <a:buNone/>
            </a:pPr>
            <a:r>
              <a:rPr lang="en-US" dirty="0"/>
              <a:t>Velocity  measurements are only reliable if the Doppler angle </a:t>
            </a:r>
          </a:p>
          <a:p>
            <a:pPr marL="0" indent="0">
              <a:buNone/>
            </a:pPr>
            <a:r>
              <a:rPr lang="en-US" dirty="0"/>
              <a:t>is &lt;60°. Adjustment is necessary if the Doppler angle </a:t>
            </a:r>
          </a:p>
          <a:p>
            <a:pPr marL="0" indent="0">
              <a:buNone/>
            </a:pPr>
            <a:r>
              <a:rPr lang="en-US" dirty="0"/>
              <a:t>is between 30° and 60° .</a:t>
            </a:r>
          </a:p>
        </p:txBody>
      </p:sp>
    </p:spTree>
    <p:extLst>
      <p:ext uri="{BB962C8B-B14F-4D97-AF65-F5344CB8AC3E}">
        <p14:creationId xmlns:p14="http://schemas.microsoft.com/office/powerpoint/2010/main" val="3755071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400F4-F6F8-DC5B-BAE2-6372A4F925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68BBDB-69C3-2A53-235B-C91418F1FC6F}"/>
              </a:ext>
            </a:extLst>
          </p:cNvPr>
          <p:cNvSpPr>
            <a:spLocks noGrp="1"/>
          </p:cNvSpPr>
          <p:nvPr>
            <p:ph idx="1"/>
          </p:nvPr>
        </p:nvSpPr>
        <p:spPr/>
        <p:txBody>
          <a:bodyPr/>
          <a:lstStyle/>
          <a:p>
            <a:pPr>
              <a:lnSpc>
                <a:spcPct val="150000"/>
              </a:lnSpc>
            </a:pPr>
            <a:r>
              <a:rPr lang="en-US" b="1" i="0" dirty="0">
                <a:solidFill>
                  <a:srgbClr val="000000"/>
                </a:solidFill>
                <a:effectLst/>
                <a:latin typeface="Segoe UI" panose="020B0502040204020203" pitchFamily="34" charset="0"/>
              </a:rPr>
              <a:t>Therefore interrogation of a blood vessel should be at an angle other than 90 degrees, with the greatest Doppler shift detected when the object in motion is moving along the axis of the transmitted ultrasound wave.(less than 60 degree is better).</a:t>
            </a:r>
            <a:endParaRPr lang="en-US" b="1" dirty="0"/>
          </a:p>
        </p:txBody>
      </p:sp>
    </p:spTree>
    <p:extLst>
      <p:ext uri="{BB962C8B-B14F-4D97-AF65-F5344CB8AC3E}">
        <p14:creationId xmlns:p14="http://schemas.microsoft.com/office/powerpoint/2010/main" val="12562176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94E28-908A-5804-53D2-29B8B0F9E336}"/>
              </a:ext>
            </a:extLst>
          </p:cNvPr>
          <p:cNvSpPr>
            <a:spLocks noGrp="1"/>
          </p:cNvSpPr>
          <p:nvPr>
            <p:ph type="title"/>
          </p:nvPr>
        </p:nvSpPr>
        <p:spPr/>
        <p:txBody>
          <a:bodyPr/>
          <a:lstStyle/>
          <a:p>
            <a:r>
              <a:rPr lang="en-US" b="1" dirty="0"/>
              <a:t>Adjust the Doppler angle</a:t>
            </a:r>
          </a:p>
        </p:txBody>
      </p:sp>
      <p:pic>
        <p:nvPicPr>
          <p:cNvPr id="5" name="Content Placeholder 4">
            <a:extLst>
              <a:ext uri="{FF2B5EF4-FFF2-40B4-BE49-F238E27FC236}">
                <a16:creationId xmlns:a16="http://schemas.microsoft.com/office/drawing/2014/main" id="{459FFD1B-808F-99F3-B118-22AC8D62358A}"/>
              </a:ext>
            </a:extLst>
          </p:cNvPr>
          <p:cNvPicPr>
            <a:picLocks noGrp="1" noChangeAspect="1"/>
          </p:cNvPicPr>
          <p:nvPr>
            <p:ph idx="1"/>
          </p:nvPr>
        </p:nvPicPr>
        <p:blipFill>
          <a:blip r:embed="rId2"/>
          <a:stretch>
            <a:fillRect/>
          </a:stretch>
        </p:blipFill>
        <p:spPr>
          <a:xfrm>
            <a:off x="2455525" y="1825624"/>
            <a:ext cx="6976152" cy="4945045"/>
          </a:xfrm>
        </p:spPr>
      </p:pic>
    </p:spTree>
    <p:extLst>
      <p:ext uri="{BB962C8B-B14F-4D97-AF65-F5344CB8AC3E}">
        <p14:creationId xmlns:p14="http://schemas.microsoft.com/office/powerpoint/2010/main" val="22858373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AD1B3-27AD-6910-77D8-76925337846A}"/>
              </a:ext>
            </a:extLst>
          </p:cNvPr>
          <p:cNvSpPr>
            <a:spLocks noGrp="1"/>
          </p:cNvSpPr>
          <p:nvPr>
            <p:ph type="title"/>
          </p:nvPr>
        </p:nvSpPr>
        <p:spPr/>
        <p:txBody>
          <a:bodyPr/>
          <a:lstStyle/>
          <a:p>
            <a:r>
              <a:rPr lang="en-US" b="1" dirty="0"/>
              <a:t>Adjust the gain</a:t>
            </a:r>
          </a:p>
        </p:txBody>
      </p:sp>
      <p:sp>
        <p:nvSpPr>
          <p:cNvPr id="3" name="Content Placeholder 2">
            <a:extLst>
              <a:ext uri="{FF2B5EF4-FFF2-40B4-BE49-F238E27FC236}">
                <a16:creationId xmlns:a16="http://schemas.microsoft.com/office/drawing/2014/main" id="{D0110197-6141-DE79-72D9-93591637993A}"/>
              </a:ext>
            </a:extLst>
          </p:cNvPr>
          <p:cNvSpPr>
            <a:spLocks noGrp="1"/>
          </p:cNvSpPr>
          <p:nvPr>
            <p:ph idx="1"/>
          </p:nvPr>
        </p:nvSpPr>
        <p:spPr/>
        <p:txBody>
          <a:bodyPr/>
          <a:lstStyle/>
          <a:p>
            <a:r>
              <a:rPr lang="en-US" dirty="0"/>
              <a:t>The user should optimize the </a:t>
            </a:r>
            <a:r>
              <a:rPr lang="en-US" dirty="0" err="1"/>
              <a:t>insonation</a:t>
            </a:r>
            <a:r>
              <a:rPr lang="en-US" dirty="0"/>
              <a:t> angle first, followed by adjustment of the PRF and thirdly the Doppler gain</a:t>
            </a:r>
          </a:p>
        </p:txBody>
      </p:sp>
    </p:spTree>
    <p:extLst>
      <p:ext uri="{BB962C8B-B14F-4D97-AF65-F5344CB8AC3E}">
        <p14:creationId xmlns:p14="http://schemas.microsoft.com/office/powerpoint/2010/main" val="42088745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D2A04-2A02-6CC9-5908-D1603A7B625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5C60852-34B8-67C2-EF71-8DA7EC08264E}"/>
              </a:ext>
            </a:extLst>
          </p:cNvPr>
          <p:cNvPicPr>
            <a:picLocks noGrp="1" noChangeAspect="1"/>
          </p:cNvPicPr>
          <p:nvPr>
            <p:ph idx="1"/>
          </p:nvPr>
        </p:nvPicPr>
        <p:blipFill>
          <a:blip r:embed="rId2"/>
          <a:stretch>
            <a:fillRect/>
          </a:stretch>
        </p:blipFill>
        <p:spPr>
          <a:xfrm>
            <a:off x="1938446" y="1825625"/>
            <a:ext cx="8315107" cy="4351338"/>
          </a:xfrm>
        </p:spPr>
      </p:pic>
    </p:spTree>
    <p:extLst>
      <p:ext uri="{BB962C8B-B14F-4D97-AF65-F5344CB8AC3E}">
        <p14:creationId xmlns:p14="http://schemas.microsoft.com/office/powerpoint/2010/main" val="37450116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DAC6-E2EB-9995-4C2E-CA5D59D942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868856-0BCC-6598-51C7-4577D71EBE98}"/>
              </a:ext>
            </a:extLst>
          </p:cNvPr>
          <p:cNvSpPr>
            <a:spLocks noGrp="1"/>
          </p:cNvSpPr>
          <p:nvPr>
            <p:ph idx="1"/>
          </p:nvPr>
        </p:nvSpPr>
        <p:spPr/>
        <p:txBody>
          <a:bodyPr/>
          <a:lstStyle/>
          <a:p>
            <a:r>
              <a:rPr lang="en-US" b="0" i="0" dirty="0">
                <a:effectLst/>
                <a:latin typeface="medium-content-serif-font"/>
              </a:rPr>
              <a:t>Spectral Doppler permits graphic display of velocities over time. Velocity curves provide information about absolute velocities and the direction of blood flow as well as how velocity changes in a certain region (pulsed-wave Doppler) or along a certain Doppler line (continuous-wave Doppler).</a:t>
            </a:r>
            <a:endParaRPr lang="en-US" dirty="0"/>
          </a:p>
        </p:txBody>
      </p:sp>
    </p:spTree>
    <p:extLst>
      <p:ext uri="{BB962C8B-B14F-4D97-AF65-F5344CB8AC3E}">
        <p14:creationId xmlns:p14="http://schemas.microsoft.com/office/powerpoint/2010/main" val="39760432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7E6F-FD0F-69A5-9F01-471B77D09C2C}"/>
              </a:ext>
            </a:extLst>
          </p:cNvPr>
          <p:cNvSpPr>
            <a:spLocks noGrp="1"/>
          </p:cNvSpPr>
          <p:nvPr>
            <p:ph type="title"/>
          </p:nvPr>
        </p:nvSpPr>
        <p:spPr/>
        <p:txBody>
          <a:bodyPr/>
          <a:lstStyle/>
          <a:p>
            <a:r>
              <a:rPr lang="en-US" b="1" dirty="0"/>
              <a:t>Special situations during Doppler imaging</a:t>
            </a:r>
          </a:p>
        </p:txBody>
      </p:sp>
      <p:sp>
        <p:nvSpPr>
          <p:cNvPr id="3" name="Content Placeholder 2">
            <a:extLst>
              <a:ext uri="{FF2B5EF4-FFF2-40B4-BE49-F238E27FC236}">
                <a16:creationId xmlns:a16="http://schemas.microsoft.com/office/drawing/2014/main" id="{EDDDEEF4-2C3C-5EE0-DEA8-5CC2B9DB8E61}"/>
              </a:ext>
            </a:extLst>
          </p:cNvPr>
          <p:cNvSpPr>
            <a:spLocks noGrp="1"/>
          </p:cNvSpPr>
          <p:nvPr>
            <p:ph idx="1"/>
          </p:nvPr>
        </p:nvSpPr>
        <p:spPr/>
        <p:txBody>
          <a:bodyPr/>
          <a:lstStyle/>
          <a:p>
            <a:pPr>
              <a:lnSpc>
                <a:spcPct val="150000"/>
              </a:lnSpc>
            </a:pPr>
            <a:r>
              <a:rPr lang="en-US" b="1" dirty="0"/>
              <a:t>Adjustments for color Doppler in the case of too much color or high flow: </a:t>
            </a:r>
          </a:p>
          <a:p>
            <a:pPr marL="0" indent="0">
              <a:lnSpc>
                <a:spcPct val="150000"/>
              </a:lnSpc>
              <a:buNone/>
            </a:pPr>
            <a:r>
              <a:rPr lang="en-US" b="1" dirty="0"/>
              <a:t>1. Decrease color gain </a:t>
            </a:r>
          </a:p>
          <a:p>
            <a:pPr marL="0" indent="0">
              <a:lnSpc>
                <a:spcPct val="150000"/>
              </a:lnSpc>
              <a:buNone/>
            </a:pPr>
            <a:r>
              <a:rPr lang="en-US" b="1" dirty="0"/>
              <a:t>2. Increase color velocity scale</a:t>
            </a:r>
            <a:r>
              <a:rPr lang="en-US" dirty="0"/>
              <a:t>.</a:t>
            </a:r>
          </a:p>
        </p:txBody>
      </p:sp>
    </p:spTree>
    <p:extLst>
      <p:ext uri="{BB962C8B-B14F-4D97-AF65-F5344CB8AC3E}">
        <p14:creationId xmlns:p14="http://schemas.microsoft.com/office/powerpoint/2010/main" val="41103227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D653-6D03-C75D-DEE2-59715C77C5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5C962D-31FF-6079-7AFC-682BD665143F}"/>
              </a:ext>
            </a:extLst>
          </p:cNvPr>
          <p:cNvSpPr>
            <a:spLocks noGrp="1"/>
          </p:cNvSpPr>
          <p:nvPr>
            <p:ph idx="1"/>
          </p:nvPr>
        </p:nvSpPr>
        <p:spPr/>
        <p:txBody>
          <a:bodyPr>
            <a:normAutofit fontScale="92500" lnSpcReduction="20000"/>
          </a:bodyPr>
          <a:lstStyle/>
          <a:p>
            <a:pPr>
              <a:lnSpc>
                <a:spcPct val="150000"/>
              </a:lnSpc>
            </a:pPr>
            <a:r>
              <a:rPr lang="en-US" b="1" dirty="0"/>
              <a:t>Adjustments for color Doppler in the case of lacking color or low flow: </a:t>
            </a:r>
          </a:p>
          <a:p>
            <a:pPr>
              <a:lnSpc>
                <a:spcPct val="150000"/>
              </a:lnSpc>
            </a:pPr>
            <a:r>
              <a:rPr lang="en-US" b="1" dirty="0"/>
              <a:t>1. Highest gain without background noise (increase color, power, and pulsed Doppler gain)</a:t>
            </a:r>
          </a:p>
          <a:p>
            <a:pPr>
              <a:lnSpc>
                <a:spcPct val="150000"/>
              </a:lnSpc>
            </a:pPr>
            <a:r>
              <a:rPr lang="en-US" b="1" dirty="0"/>
              <a:t> 2. Decrease color velocity scale/PRF </a:t>
            </a:r>
          </a:p>
          <a:p>
            <a:pPr>
              <a:lnSpc>
                <a:spcPct val="150000"/>
              </a:lnSpc>
            </a:pPr>
            <a:r>
              <a:rPr lang="en-US" b="1" dirty="0"/>
              <a:t>3. Optimize Doppler angle (below 60°) </a:t>
            </a:r>
          </a:p>
          <a:p>
            <a:pPr>
              <a:lnSpc>
                <a:spcPct val="150000"/>
              </a:lnSpc>
            </a:pPr>
            <a:r>
              <a:rPr lang="en-US" b="1" dirty="0"/>
              <a:t>4. Increase the range of Doppler shift in one direction by shifting the baseline</a:t>
            </a:r>
          </a:p>
        </p:txBody>
      </p:sp>
    </p:spTree>
    <p:extLst>
      <p:ext uri="{BB962C8B-B14F-4D97-AF65-F5344CB8AC3E}">
        <p14:creationId xmlns:p14="http://schemas.microsoft.com/office/powerpoint/2010/main" val="28316005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55A1C-1565-3A85-51DD-86B0DB37F1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388957-1A88-7E03-DC3D-361306DCDE4E}"/>
              </a:ext>
            </a:extLst>
          </p:cNvPr>
          <p:cNvSpPr>
            <a:spLocks noGrp="1"/>
          </p:cNvSpPr>
          <p:nvPr>
            <p:ph idx="1"/>
          </p:nvPr>
        </p:nvSpPr>
        <p:spPr/>
        <p:txBody>
          <a:bodyPr/>
          <a:lstStyle/>
          <a:p>
            <a:r>
              <a:rPr lang="en-US" b="1" dirty="0"/>
              <a:t>5. Downsize the color box </a:t>
            </a:r>
          </a:p>
          <a:p>
            <a:r>
              <a:rPr lang="en-US" b="1" dirty="0"/>
              <a:t>6. Choose the wall filter with the lowest sensitivity acceptable</a:t>
            </a:r>
          </a:p>
          <a:p>
            <a:r>
              <a:rPr lang="en-US" b="1" dirty="0"/>
              <a:t> 7. Try higher basic frequency for color Doppler</a:t>
            </a:r>
          </a:p>
          <a:p>
            <a:r>
              <a:rPr lang="en-US" b="1" dirty="0"/>
              <a:t>8. Set color priority to “high” </a:t>
            </a:r>
          </a:p>
          <a:p>
            <a:r>
              <a:rPr lang="en-US" b="1" dirty="0"/>
              <a:t>9. Set the focus at the level of interest </a:t>
            </a:r>
          </a:p>
          <a:p>
            <a:r>
              <a:rPr lang="en-US" b="1" dirty="0"/>
              <a:t>10.Increase the persistence </a:t>
            </a:r>
          </a:p>
          <a:p>
            <a:r>
              <a:rPr lang="en-US" b="1" dirty="0"/>
              <a:t>11.Increase the SV gate.</a:t>
            </a:r>
          </a:p>
        </p:txBody>
      </p:sp>
    </p:spTree>
    <p:extLst>
      <p:ext uri="{BB962C8B-B14F-4D97-AF65-F5344CB8AC3E}">
        <p14:creationId xmlns:p14="http://schemas.microsoft.com/office/powerpoint/2010/main" val="3902621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5DBD-7B1D-400D-A13C-F042C94572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5F76DF-8606-B6DE-8286-BBEB168AC65B}"/>
              </a:ext>
            </a:extLst>
          </p:cNvPr>
          <p:cNvSpPr>
            <a:spLocks noGrp="1"/>
          </p:cNvSpPr>
          <p:nvPr>
            <p:ph idx="1"/>
          </p:nvPr>
        </p:nvSpPr>
        <p:spPr/>
        <p:txBody>
          <a:bodyPr/>
          <a:lstStyle/>
          <a:p>
            <a:pPr>
              <a:lnSpc>
                <a:spcPct val="150000"/>
              </a:lnSpc>
            </a:pPr>
            <a:r>
              <a:rPr lang="en-US" b="1" i="0" dirty="0">
                <a:solidFill>
                  <a:srgbClr val="000000"/>
                </a:solidFill>
                <a:effectLst/>
                <a:latin typeface="Segoe UI" panose="020B0502040204020203" pitchFamily="34" charset="0"/>
              </a:rPr>
              <a:t>The different implementations of Doppler ultrasound include continuous-wave, pulsed-wave, color, and power Doppler.</a:t>
            </a:r>
            <a:endParaRPr lang="en-US" b="1" dirty="0"/>
          </a:p>
        </p:txBody>
      </p:sp>
    </p:spTree>
    <p:extLst>
      <p:ext uri="{BB962C8B-B14F-4D97-AF65-F5344CB8AC3E}">
        <p14:creationId xmlns:p14="http://schemas.microsoft.com/office/powerpoint/2010/main" val="2390206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23183</TotalTime>
  <Words>2639</Words>
  <Application>Microsoft Office PowerPoint</Application>
  <PresentationFormat>Widescreen</PresentationFormat>
  <Paragraphs>151</Paragraphs>
  <Slides>86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86</vt:i4>
      </vt:variant>
    </vt:vector>
  </HeadingPairs>
  <TitlesOfParts>
    <vt:vector size="98" baseType="lpstr">
      <vt:lpstr>-apple-system</vt:lpstr>
      <vt:lpstr>Arial</vt:lpstr>
      <vt:lpstr>Arial</vt:lpstr>
      <vt:lpstr>Calibri</vt:lpstr>
      <vt:lpstr>Calibri Light</vt:lpstr>
      <vt:lpstr>helvetica</vt:lpstr>
      <vt:lpstr>medium-content-serif-font</vt:lpstr>
      <vt:lpstr>Open Sans</vt:lpstr>
      <vt:lpstr>Open Sans Subset</vt:lpstr>
      <vt:lpstr>Segoe UI</vt:lpstr>
      <vt:lpstr>Source Sans Pro</vt:lpstr>
      <vt:lpstr>Office Theme</vt:lpstr>
      <vt:lpstr>Operation manual (2)</vt:lpstr>
      <vt:lpstr>Doppler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Pulsed-Wave Doppler </vt:lpstr>
      <vt:lpstr>PowerPoint Presentation</vt:lpstr>
      <vt:lpstr>PowerPoint Presentation</vt:lpstr>
      <vt:lpstr>Continuous-wave Doppler ultrasound </vt:lpstr>
      <vt:lpstr>PowerPoint Presentation</vt:lpstr>
      <vt:lpstr>PowerPoint Presentation</vt:lpstr>
      <vt:lpstr>PowerPoint Presentation</vt:lpstr>
      <vt:lpstr>PowerPoint Presentation</vt:lpstr>
      <vt:lpstr>PowerPoint Presentation</vt:lpstr>
      <vt:lpstr>Color Doppler </vt:lpstr>
      <vt:lpstr>PowerPoint Presentation</vt:lpstr>
      <vt:lpstr>PowerPoint Presentation</vt:lpstr>
      <vt:lpstr>PowerPoint Presentation</vt:lpstr>
      <vt:lpstr>Power Doppler </vt:lpstr>
      <vt:lpstr>PowerPoint Presentation</vt:lpstr>
      <vt:lpstr>PowerPoint Presentation</vt:lpstr>
      <vt:lpstr>OPTIMIZATION OF COLOR DOPPLER IMAGING</vt:lpstr>
      <vt:lpstr>Choose the most appropriate color Doppler mode</vt:lpstr>
      <vt:lpstr>PowerPoint Presentation</vt:lpstr>
      <vt:lpstr>PowerPoint Presentation</vt:lpstr>
      <vt:lpstr>PowerPoint Presentation</vt:lpstr>
      <vt:lpstr>PowerPoint Presentation</vt:lpstr>
      <vt:lpstr>CDE,power Doppler, angio mode</vt:lpstr>
      <vt:lpstr>PowerPoint Presentation</vt:lpstr>
      <vt:lpstr>PowerPoint Presentation</vt:lpstr>
      <vt:lpstr>PowerPoint Presentation</vt:lpstr>
      <vt:lpstr>PowerPoint Presentation</vt:lpstr>
      <vt:lpstr>adjustment of Doppler controls</vt:lpstr>
      <vt:lpstr>PowerPoint Presentation</vt:lpstr>
      <vt:lpstr>PowerPoint Presentation</vt:lpstr>
      <vt:lpstr>PowerPoint Presentation</vt:lpstr>
      <vt:lpstr>Adjust the Doppler insonation angle: </vt:lpstr>
      <vt:lpstr>PowerPoint Presentation</vt:lpstr>
      <vt:lpstr>PowerPoint Presentation</vt:lpstr>
      <vt:lpstr>adjust the velocity scale/pulse repetition frequency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Adjust the color gain: </vt:lpstr>
      <vt:lpstr>PowerPoint Presentation</vt:lpstr>
      <vt:lpstr>PowerPoint Presentation</vt:lpstr>
      <vt:lpstr>Apply invert control</vt:lpstr>
      <vt:lpstr>ADJUSTMENT OF SECONDARY COLOR DOPPLER CONTROLS</vt:lpstr>
      <vt:lpstr>PowerPoint Presentation</vt:lpstr>
      <vt:lpstr>PowerPoint Presentation</vt:lpstr>
      <vt:lpstr>PowerPoint Presentation</vt:lpstr>
      <vt:lpstr>PowerPoint Presentation</vt:lpstr>
      <vt:lpstr>Adjust the Doppler frequency  </vt:lpstr>
      <vt:lpstr>PowerPoint Presentation</vt:lpstr>
      <vt:lpstr>Adjust the “write priority” function</vt:lpstr>
      <vt:lpstr>OPTIMIZATION OF SPECTRAL DOPPLER IMAGING </vt:lpstr>
      <vt:lpstr>PowerPoint Presentation</vt:lpstr>
      <vt:lpstr>Activate the axis</vt:lpstr>
      <vt:lpstr>PowerPoint Presentation</vt:lpstr>
      <vt:lpstr>PowerPoint Presentation</vt:lpstr>
      <vt:lpstr>Position the depth of the gate</vt:lpstr>
      <vt:lpstr>PowerPoint Presentation</vt:lpstr>
      <vt:lpstr>Adjust the size of the gate/sample volume</vt:lpstr>
      <vt:lpstr>Adjust the Doppler angle</vt:lpstr>
      <vt:lpstr>Adjust the Doppler angle</vt:lpstr>
      <vt:lpstr>Adjust the gain</vt:lpstr>
      <vt:lpstr>PowerPoint Presentation</vt:lpstr>
      <vt:lpstr>PowerPoint Presentation</vt:lpstr>
      <vt:lpstr>Special situations during Doppler imaging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manual (2)</dc:title>
  <dc:creator>Hassan</dc:creator>
  <cp:lastModifiedBy>Hassan</cp:lastModifiedBy>
  <cp:revision>9</cp:revision>
  <dcterms:created xsi:type="dcterms:W3CDTF">2023-01-28T16:09:24Z</dcterms:created>
  <dcterms:modified xsi:type="dcterms:W3CDTF">2023-02-13T18:33:16Z</dcterms:modified>
</cp:coreProperties>
</file>